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8" r:id="rId2"/>
    <p:sldId id="279" r:id="rId3"/>
    <p:sldId id="256" r:id="rId4"/>
    <p:sldId id="290" r:id="rId5"/>
    <p:sldId id="261" r:id="rId6"/>
    <p:sldId id="258" r:id="rId7"/>
    <p:sldId id="259" r:id="rId8"/>
    <p:sldId id="280" r:id="rId9"/>
    <p:sldId id="262" r:id="rId10"/>
    <p:sldId id="263" r:id="rId11"/>
    <p:sldId id="264" r:id="rId12"/>
    <p:sldId id="265" r:id="rId13"/>
    <p:sldId id="260" r:id="rId14"/>
    <p:sldId id="266" r:id="rId15"/>
    <p:sldId id="282" r:id="rId16"/>
    <p:sldId id="267" r:id="rId17"/>
    <p:sldId id="283" r:id="rId18"/>
    <p:sldId id="268" r:id="rId19"/>
    <p:sldId id="287" r:id="rId20"/>
    <p:sldId id="288" r:id="rId21"/>
    <p:sldId id="289" r:id="rId22"/>
    <p:sldId id="270" r:id="rId23"/>
    <p:sldId id="271" r:id="rId24"/>
    <p:sldId id="272" r:id="rId25"/>
    <p:sldId id="273" r:id="rId26"/>
    <p:sldId id="274" r:id="rId27"/>
    <p:sldId id="276" r:id="rId28"/>
    <p:sldId id="284" r:id="rId29"/>
    <p:sldId id="285" r:id="rId30"/>
    <p:sldId id="286"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151" autoAdjust="0"/>
  </p:normalViewPr>
  <p:slideViewPr>
    <p:cSldViewPr snapToGrid="0">
      <p:cViewPr varScale="1">
        <p:scale>
          <a:sx n="65" d="100"/>
          <a:sy n="65" d="100"/>
        </p:scale>
        <p:origin x="900" y="78"/>
      </p:cViewPr>
      <p:guideLst/>
    </p:cSldViewPr>
  </p:slideViewPr>
  <p:notesTextViewPr>
    <p:cViewPr>
      <p:scale>
        <a:sx n="1" d="1"/>
        <a:sy n="1" d="1"/>
      </p:scale>
      <p:origin x="0" y="0"/>
    </p:cViewPr>
  </p:notesTextViewPr>
  <p:sorterViewPr>
    <p:cViewPr varScale="1">
      <p:scale>
        <a:sx n="1" d="1"/>
        <a:sy n="1" d="1"/>
      </p:scale>
      <p:origin x="0" y="-3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1B392-6916-4CD0-A03D-C5E0BD8B7B1E}" type="datetimeFigureOut">
              <a:rPr lang="es-CO" smtClean="0"/>
              <a:t>23/05/2019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C5242-7DAA-4EDD-BDFD-D0C3F10F6824}" type="slidenum">
              <a:rPr lang="es-CO" smtClean="0"/>
              <a:t>‹Nº›</a:t>
            </a:fld>
            <a:endParaRPr lang="es-CO"/>
          </a:p>
        </p:txBody>
      </p:sp>
    </p:spTree>
    <p:extLst>
      <p:ext uri="{BB962C8B-B14F-4D97-AF65-F5344CB8AC3E}">
        <p14:creationId xmlns:p14="http://schemas.microsoft.com/office/powerpoint/2010/main" val="4260371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a:t>
            </a:fld>
            <a:endParaRPr lang="es-CO"/>
          </a:p>
        </p:txBody>
      </p:sp>
    </p:spTree>
    <p:extLst>
      <p:ext uri="{BB962C8B-B14F-4D97-AF65-F5344CB8AC3E}">
        <p14:creationId xmlns:p14="http://schemas.microsoft.com/office/powerpoint/2010/main" val="275240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18</a:t>
            </a:fld>
            <a:endParaRPr lang="es-CO"/>
          </a:p>
        </p:txBody>
      </p:sp>
    </p:spTree>
    <p:extLst>
      <p:ext uri="{BB962C8B-B14F-4D97-AF65-F5344CB8AC3E}">
        <p14:creationId xmlns:p14="http://schemas.microsoft.com/office/powerpoint/2010/main" val="4117500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COMENTARIOS AQUI</a:t>
            </a:r>
            <a:r>
              <a:rPr lang="es-CO" baseline="0" dirty="0"/>
              <a:t> DEBERÍA IR AUNQUE HAYA QUE HACER MAS PEQUEÑAS LAS IMÁGENES EL 0,6 % DE PROPIEDAD PRIVADA QUE VA EN LA SIGUIENTE DIAPOSITIVA. </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19</a:t>
            </a:fld>
            <a:endParaRPr lang="es-CO"/>
          </a:p>
        </p:txBody>
      </p:sp>
    </p:spTree>
    <p:extLst>
      <p:ext uri="{BB962C8B-B14F-4D97-AF65-F5344CB8AC3E}">
        <p14:creationId xmlns:p14="http://schemas.microsoft.com/office/powerpoint/2010/main" val="84043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COMENTARIO:</a:t>
            </a:r>
            <a:r>
              <a:rPr lang="es-CO" baseline="0" dirty="0"/>
              <a:t> INCLUIR UNA IMAGEN QUE DIGA: NO HAY INFORMACIÓN CONSOLIDADA DE LA TENENCIA EN EL 75,2%. </a:t>
            </a:r>
          </a:p>
          <a:p>
            <a:endParaRPr lang="es-CO" baseline="0" dirty="0"/>
          </a:p>
          <a:p>
            <a:r>
              <a:rPr lang="es-CO" baseline="0" dirty="0"/>
              <a:t>INCLUIR EN LA FRASE ESTUDIOS DE TÍTULOS IGAC: “ESTUDIOS DE TÍTULOS CON INFORMACIÓN IGAC”</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20</a:t>
            </a:fld>
            <a:endParaRPr lang="es-CO"/>
          </a:p>
        </p:txBody>
      </p:sp>
    </p:spTree>
    <p:extLst>
      <p:ext uri="{BB962C8B-B14F-4D97-AF65-F5344CB8AC3E}">
        <p14:creationId xmlns:p14="http://schemas.microsoft.com/office/powerpoint/2010/main" val="297186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CO" dirty="0"/>
              <a:t>Tales Unidades de Producción Agropecuaria no están distinguidas por el tipo de habitante, es decir, se trata de población indígena, negra o campesina, en todo caso rural. </a:t>
            </a:r>
          </a:p>
          <a:p>
            <a:pPr marL="0" indent="0">
              <a:buNone/>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Sin embargo, hay que tener en cuenta que este censo fue declarativo, y muchos de los campesinos declaran tener propiedad privada sobre sus predios, aunque jurídicamente esta no ha sido formalizada.</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22</a:t>
            </a:fld>
            <a:endParaRPr lang="es-CO"/>
          </a:p>
        </p:txBody>
      </p:sp>
    </p:spTree>
    <p:extLst>
      <p:ext uri="{BB962C8B-B14F-4D97-AF65-F5344CB8AC3E}">
        <p14:creationId xmlns:p14="http://schemas.microsoft.com/office/powerpoint/2010/main" val="1938339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Sin incluir dentro de esta cifra población asociada a pueblos indígenas o comunidades negras</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23</a:t>
            </a:fld>
            <a:endParaRPr lang="es-CO"/>
          </a:p>
        </p:txBody>
      </p:sp>
    </p:spTree>
    <p:extLst>
      <p:ext uri="{BB962C8B-B14F-4D97-AF65-F5344CB8AC3E}">
        <p14:creationId xmlns:p14="http://schemas.microsoft.com/office/powerpoint/2010/main" val="3023865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a:t>Información geográfica digitalizada por PNN  mediante sensores remotos. Esta digitalización no permite determinar el tipo de construcción, por ejemplo: casa, bodegas, instituciones, etc.</a:t>
            </a:r>
          </a:p>
          <a:p>
            <a:pPr marL="0" indent="0">
              <a:buNone/>
            </a:pPr>
            <a:endParaRPr lang="es-CO" sz="1200" dirty="0"/>
          </a:p>
          <a:p>
            <a:pPr marL="0" indent="0">
              <a:buNone/>
            </a:pPr>
            <a:r>
              <a:rPr lang="es-CO" sz="1200" dirty="0"/>
              <a:t>COMENTARIO:</a:t>
            </a:r>
            <a:r>
              <a:rPr lang="es-CO" sz="1200" baseline="0" dirty="0"/>
              <a:t> HAY UN ERROR. LAS 15,495 NO SON CONSTRUCCIONES PARA ACTIVIDADES AGROPECUARIAS. SON TOTAL DE CONSTRUCCIONES SIN DISTINGUIR EL TIPO. </a:t>
            </a:r>
            <a:endParaRPr lang="es-CO" sz="120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24</a:t>
            </a:fld>
            <a:endParaRPr lang="es-CO"/>
          </a:p>
        </p:txBody>
      </p:sp>
    </p:spTree>
    <p:extLst>
      <p:ext uri="{BB962C8B-B14F-4D97-AF65-F5344CB8AC3E}">
        <p14:creationId xmlns:p14="http://schemas.microsoft.com/office/powerpoint/2010/main" val="362128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según el Índice de DANE Pobreza Multidimensional ajustado, lo que corresponde a un 19,4% más en comparación con el total nacional, en el que el 45,6% de la población residente se declaró en condición de pobreza multidimensional (DANE, 2014). Estas cifras indican que la población asentada en áreas del SPNN se halla entre la más pobre del país. </a:t>
            </a:r>
          </a:p>
          <a:p>
            <a:endParaRPr lang="es-CO" dirty="0"/>
          </a:p>
          <a:p>
            <a:r>
              <a:rPr lang="es-CO" dirty="0"/>
              <a:t>COMENTARIO:</a:t>
            </a:r>
            <a:r>
              <a:rPr lang="es-CO" baseline="0" dirty="0"/>
              <a:t> 19,4 % MAS POBRE EN COMPARACION CON EL TOTAL NACIONAL “RURAL DISPERSO” FALTA INCLUIR ESAS DOS PALABRAS</a:t>
            </a:r>
          </a:p>
          <a:p>
            <a:endParaRPr lang="es-CO" baseline="0" dirty="0"/>
          </a:p>
          <a:p>
            <a:r>
              <a:rPr lang="es-CO" baseline="0" dirty="0"/>
              <a:t>CAMBIAR UNIDAD DE VÍSTIMAS POR REGISTRO DE VÍCTIMAS</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25</a:t>
            </a:fld>
            <a:endParaRPr lang="es-CO"/>
          </a:p>
        </p:txBody>
      </p:sp>
    </p:spTree>
    <p:extLst>
      <p:ext uri="{BB962C8B-B14F-4D97-AF65-F5344CB8AC3E}">
        <p14:creationId xmlns:p14="http://schemas.microsoft.com/office/powerpoint/2010/main" val="264475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Asimismo, del total de UPA referidas con áreas en uso agropecuario, se estima que los pastos representan el 93,4% de la cobertura del suelo, mientras que, los usos agrícolas representan el 6,3% (81,3 mil hectáreas) e infraestructura agropecuaria (1.600 ha.) representando un 0,3% del área de uso agropecuario.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El CNA plantea que el 46,2% del área sembrada en PNN corresponde a cultivos de carácter permanente, el 35,2% a cultivos asociados y el 18,6% a cultivos transitorios. La mayor participación de cultivos está representada por tubérculos y plátano con un 32,2%, tratándose de alimentos, generalmente asociados, a la agricultura familiar. </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26</a:t>
            </a:fld>
            <a:endParaRPr lang="es-CO"/>
          </a:p>
        </p:txBody>
      </p:sp>
    </p:spTree>
    <p:extLst>
      <p:ext uri="{BB962C8B-B14F-4D97-AF65-F5344CB8AC3E}">
        <p14:creationId xmlns:p14="http://schemas.microsoft.com/office/powerpoint/2010/main" val="41899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COMENTARIO:</a:t>
            </a:r>
            <a:r>
              <a:rPr lang="es-ES" sz="1200" kern="1200" baseline="0" dirty="0">
                <a:solidFill>
                  <a:schemeClr val="tx1"/>
                </a:solidFill>
                <a:effectLst/>
                <a:latin typeface="+mn-lt"/>
                <a:ea typeface="+mn-ea"/>
                <a:cs typeface="+mn-cs"/>
              </a:rPr>
              <a:t> QUITAR DE ESTA LAS IMÁGENES Y CIFRAS DE LA DERECHA.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27</a:t>
            </a:fld>
            <a:endParaRPr lang="es-CO"/>
          </a:p>
        </p:txBody>
      </p:sp>
    </p:spTree>
    <p:extLst>
      <p:ext uri="{BB962C8B-B14F-4D97-AF65-F5344CB8AC3E}">
        <p14:creationId xmlns:p14="http://schemas.microsoft.com/office/powerpoint/2010/main" val="299802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28</a:t>
            </a:fld>
            <a:endParaRPr lang="es-CO"/>
          </a:p>
        </p:txBody>
      </p:sp>
    </p:spTree>
    <p:extLst>
      <p:ext uri="{BB962C8B-B14F-4D97-AF65-F5344CB8AC3E}">
        <p14:creationId xmlns:p14="http://schemas.microsoft.com/office/powerpoint/2010/main" val="427840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Necesidad de incorporar nuevos elementos a</a:t>
            </a:r>
            <a:r>
              <a:rPr lang="es-CO" baseline="0" dirty="0"/>
              <a:t> la identificación de vacíos y definición de prioridades:</a:t>
            </a:r>
          </a:p>
          <a:p>
            <a:r>
              <a:rPr lang="es-CO" baseline="0" dirty="0"/>
              <a:t>Por </a:t>
            </a:r>
            <a:r>
              <a:rPr lang="es-CO" baseline="0" dirty="0" err="1"/>
              <a:t>Ej</a:t>
            </a:r>
            <a:r>
              <a:rPr lang="es-CO" baseline="0" dirty="0"/>
              <a:t>:</a:t>
            </a:r>
          </a:p>
          <a:p>
            <a:r>
              <a:rPr lang="es-CO" baseline="0" dirty="0"/>
              <a:t>Vulnerabilidad de biomas al cambio climático</a:t>
            </a:r>
          </a:p>
          <a:p>
            <a:r>
              <a:rPr lang="es-CO" baseline="0" dirty="0"/>
              <a:t>Registros de especies</a:t>
            </a:r>
          </a:p>
          <a:p>
            <a:r>
              <a:rPr lang="es-CO" baseline="0" dirty="0"/>
              <a:t>Ecosistemas en peligro</a:t>
            </a:r>
          </a:p>
          <a:p>
            <a:endParaRPr lang="es-C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Para concluir podemos afirmar que el Sistema Nacional de Áreas Protegidas de Colombia aún no es ecológicamente representativo.</a:t>
            </a:r>
            <a:r>
              <a:rPr lang="es-ES" sz="1200" kern="1200" dirty="0">
                <a:solidFill>
                  <a:schemeClr val="tx1"/>
                </a:solidFill>
                <a:effectLst/>
                <a:latin typeface="+mn-lt"/>
                <a:ea typeface="+mn-ea"/>
                <a:cs typeface="+mn-cs"/>
              </a:rPr>
              <a:t> El esfuerzo por parte de las diferentes Autoridades Ambientales por representar unidades en omisión o baja representatividad es notorio, sin embargo aún en la escala 1:500.000 se observan unidades sin representar. Para los ambientes marinos aunque las unidades están con algún nivel de representación se observa que para el Caribe existe una muy baja representatividad para algunas de ellas. Se destaca el avance en cuanto a los  nuevos insumos en la escala 1:100.000, que imponen nuevos retos al sistema. Es evidente la necesidad de detallar la escala y sus correspondientes unidades para los ambientes marinos para tomar las mejores decisiones en materia de conservación de la biodiversidad. Con los nuevos insumos con los que se cuenta se hace necesario reactivar la mesa de prioridades de conservación, a fin de orientar el ejercicio en el nivel nacional, integrando variables diferentes a la de la representatividad ecológica.</a:t>
            </a:r>
            <a:endParaRPr lang="es-CO" sz="1200" kern="1200" dirty="0">
              <a:solidFill>
                <a:schemeClr val="tx1"/>
              </a:solidFill>
              <a:effectLst/>
              <a:latin typeface="+mn-lt"/>
              <a:ea typeface="+mn-ea"/>
              <a:cs typeface="+mn-cs"/>
            </a:endParaRPr>
          </a:p>
          <a:p>
            <a:endParaRPr lang="es-CO" baseline="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a:t>
            </a:fld>
            <a:endParaRPr lang="es-CO"/>
          </a:p>
        </p:txBody>
      </p:sp>
    </p:spTree>
    <p:extLst>
      <p:ext uri="{BB962C8B-B14F-4D97-AF65-F5344CB8AC3E}">
        <p14:creationId xmlns:p14="http://schemas.microsoft.com/office/powerpoint/2010/main" val="3361877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QUITAR DE ESTA LAS IMÁGENES Y CIFRAS DE LA DERECHA.</a:t>
            </a:r>
          </a:p>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29</a:t>
            </a:fld>
            <a:endParaRPr lang="es-CO"/>
          </a:p>
        </p:txBody>
      </p:sp>
    </p:spTree>
    <p:extLst>
      <p:ext uri="{BB962C8B-B14F-4D97-AF65-F5344CB8AC3E}">
        <p14:creationId xmlns:p14="http://schemas.microsoft.com/office/powerpoint/2010/main" val="389590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30</a:t>
            </a:fld>
            <a:endParaRPr lang="es-CO"/>
          </a:p>
        </p:txBody>
      </p:sp>
    </p:spTree>
    <p:extLst>
      <p:ext uri="{BB962C8B-B14F-4D97-AF65-F5344CB8AC3E}">
        <p14:creationId xmlns:p14="http://schemas.microsoft.com/office/powerpoint/2010/main" val="119789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6</a:t>
            </a:fld>
            <a:endParaRPr lang="es-CO"/>
          </a:p>
        </p:txBody>
      </p:sp>
    </p:spTree>
    <p:extLst>
      <p:ext uri="{BB962C8B-B14F-4D97-AF65-F5344CB8AC3E}">
        <p14:creationId xmlns:p14="http://schemas.microsoft.com/office/powerpoint/2010/main" val="409051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7EC5242-7DAA-4EDD-BDFD-D0C3F10F6824}" type="slidenum">
              <a:rPr lang="es-CO" smtClean="0"/>
              <a:t>8</a:t>
            </a:fld>
            <a:endParaRPr lang="es-CO"/>
          </a:p>
        </p:txBody>
      </p:sp>
    </p:spTree>
    <p:extLst>
      <p:ext uri="{BB962C8B-B14F-4D97-AF65-F5344CB8AC3E}">
        <p14:creationId xmlns:p14="http://schemas.microsoft.com/office/powerpoint/2010/main" val="358445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solidFill>
                  <a:srgbClr val="FF0000"/>
                </a:solidFill>
              </a:rPr>
              <a:t>COMENTARIO:</a:t>
            </a:r>
            <a:r>
              <a:rPr lang="es-CO" baseline="0" dirty="0">
                <a:solidFill>
                  <a:srgbClr val="FF0000"/>
                </a:solidFill>
              </a:rPr>
              <a:t> ESTA GRÁFICA DE PARTICIPACIÓN DE ACTORES ESTÁ REPETIDA EN LA SIG DIAPOSITIVA. ES MEJOR DEJARLA EN ESTA YA QUE HAY MUCHAS DIAPOSITIVAS. SUGIERO ELIMINAR LA SIGUIENTE DIAPOSITIVA. </a:t>
            </a:r>
            <a:endParaRPr lang="es-CO" dirty="0">
              <a:solidFill>
                <a:srgbClr val="FF0000"/>
              </a:solidFill>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10</a:t>
            </a:fld>
            <a:endParaRPr lang="es-CO"/>
          </a:p>
        </p:txBody>
      </p:sp>
    </p:spTree>
    <p:extLst>
      <p:ext uri="{BB962C8B-B14F-4D97-AF65-F5344CB8AC3E}">
        <p14:creationId xmlns:p14="http://schemas.microsoft.com/office/powerpoint/2010/main" val="393910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COMENTARIOS:</a:t>
            </a:r>
            <a:r>
              <a:rPr lang="es-CO" baseline="0" dirty="0"/>
              <a:t> POR FAVOR PONER MÁS PEQUEÑAS LAS FUENTES Y EL NOMBRE DE LAS FIGURAS. EN LA FUENTE PODEMOS ELIMINAR “RESULTADOS …. ANALISIS DE EFECTIVIDAD…” Y DEJAR SOLO AEMAPPS SPNN 2016. EN LA PRIMERA TORTA EL COLOR VERDE LO DEBE LLEVAR EL 36% Y NO EL 38% QUE ES LA SITUACIÓN NO DESEABLE. </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11</a:t>
            </a:fld>
            <a:endParaRPr lang="es-CO"/>
          </a:p>
        </p:txBody>
      </p:sp>
    </p:spTree>
    <p:extLst>
      <p:ext uri="{BB962C8B-B14F-4D97-AF65-F5344CB8AC3E}">
        <p14:creationId xmlns:p14="http://schemas.microsoft.com/office/powerpoint/2010/main" val="204767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Con base en lo anterior podemos concluir que el Sistema Nacional de Áreas Protegidas de Colombia aún no es completo. Sin embargo es importante destacar el esfuerzo por contar con un inventario de áreas protegidas sistematizado y aunque se cuenta con un sistema de categorías, este aún no ha sido actualizado y complementado, tanto en sus ámbitos de gestión, en sus formas de gobierno, así como en la vinculación de los diferentes niveles de biodiversidad, estado de conservación y ámbitos de gestión.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notable el esfuerzo por consolidar subsistemas regionales y temáticos de áreas protegidas, reconociendo el aporte de los Departamentos y Municipios en esta tarea, sin embargo crear y consolidar los que aún faltan es una tarea a cumplir en el corto plazo.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cuanto a la participación de diferentes actores en las diferentes instancias  se reconoce la dinámica y vinculación sobre todo de Actores Comunitarios y Entes Territoriales a los diferentes espacios, sin embargo vincular sectores y sociedad civil en general es una premisa a cumplir, reconociendo la necesidad de integración entre ellos a fin de tomar las mejores decisiones en función de los diferentes instrumentos de planificación de los subsistemas que requerirán diseño, actualización y puesta en marcha en consonancia con las directrices emanadas del plan de acción del SINAP.</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12</a:t>
            </a:fld>
            <a:endParaRPr lang="es-CO"/>
          </a:p>
        </p:txBody>
      </p:sp>
    </p:spTree>
    <p:extLst>
      <p:ext uri="{BB962C8B-B14F-4D97-AF65-F5344CB8AC3E}">
        <p14:creationId xmlns:p14="http://schemas.microsoft.com/office/powerpoint/2010/main" val="209654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13</a:t>
            </a:fld>
            <a:endParaRPr lang="es-CO"/>
          </a:p>
        </p:txBody>
      </p:sp>
    </p:spTree>
    <p:extLst>
      <p:ext uri="{BB962C8B-B14F-4D97-AF65-F5344CB8AC3E}">
        <p14:creationId xmlns:p14="http://schemas.microsoft.com/office/powerpoint/2010/main" val="215283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COMENTARIO:</a:t>
            </a:r>
            <a:r>
              <a:rPr lang="es-CO" baseline="0" dirty="0"/>
              <a:t> MISMO COMENTARIO DE LA DIPOSITIVA 12 EN RELACION CON LA FIGURA Y LA FUENTE</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14</a:t>
            </a:fld>
            <a:endParaRPr lang="es-CO"/>
          </a:p>
        </p:txBody>
      </p:sp>
    </p:spTree>
    <p:extLst>
      <p:ext uri="{BB962C8B-B14F-4D97-AF65-F5344CB8AC3E}">
        <p14:creationId xmlns:p14="http://schemas.microsoft.com/office/powerpoint/2010/main" val="346620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91103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36544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9718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7152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8959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17974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190319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00732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62254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0045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AC54006-FE8A-4662-997E-F3513C207E71}" type="datetimeFigureOut">
              <a:rPr lang="es-CO" smtClean="0"/>
              <a:t>23/05/2019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40172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54006-FE8A-4662-997E-F3513C207E71}" type="datetimeFigureOut">
              <a:rPr lang="es-CO" smtClean="0"/>
              <a:t>23/05/2019</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CFE1F-F5BB-4002-BECF-250C8924E3F9}" type="slidenum">
              <a:rPr lang="es-CO" smtClean="0"/>
              <a:t>‹Nº›</a:t>
            </a:fld>
            <a:endParaRPr lang="es-CO" dirty="0"/>
          </a:p>
        </p:txBody>
      </p:sp>
    </p:spTree>
    <p:extLst>
      <p:ext uri="{BB962C8B-B14F-4D97-AF65-F5344CB8AC3E}">
        <p14:creationId xmlns:p14="http://schemas.microsoft.com/office/powerpoint/2010/main" val="95757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15.jpe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jp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26.jpeg"/><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jp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1B236EB-DD13-449E-B0B5-0C436647E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0571" cy="6868447"/>
          </a:xfrm>
          <a:prstGeom prst="rect">
            <a:avLst/>
          </a:prstGeom>
        </p:spPr>
      </p:pic>
    </p:spTree>
    <p:extLst>
      <p:ext uri="{BB962C8B-B14F-4D97-AF65-F5344CB8AC3E}">
        <p14:creationId xmlns:p14="http://schemas.microsoft.com/office/powerpoint/2010/main" val="416710336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sz="half" idx="1"/>
          </p:nvPr>
        </p:nvPicPr>
        <p:blipFill>
          <a:blip r:embed="rId3"/>
          <a:stretch>
            <a:fillRect/>
          </a:stretch>
        </p:blipFill>
        <p:spPr>
          <a:xfrm>
            <a:off x="-312095" y="1821810"/>
            <a:ext cx="7499477" cy="4942784"/>
          </a:xfrm>
          <a:prstGeom prst="rect">
            <a:avLst/>
          </a:prstGeom>
        </p:spPr>
      </p:pic>
      <p:sp>
        <p:nvSpPr>
          <p:cNvPr id="8" name="Marcador de contenido 7"/>
          <p:cNvSpPr>
            <a:spLocks noGrp="1"/>
          </p:cNvSpPr>
          <p:nvPr>
            <p:ph sz="half" idx="2"/>
          </p:nvPr>
        </p:nvSpPr>
        <p:spPr>
          <a:xfrm>
            <a:off x="7092009" y="1166615"/>
            <a:ext cx="4736200" cy="1883998"/>
          </a:xfrm>
        </p:spPr>
        <p:txBody>
          <a:bodyPr>
            <a:normAutofit lnSpcReduction="10000"/>
          </a:bodyPr>
          <a:lstStyle/>
          <a:p>
            <a:pPr marL="0" indent="0" algn="ctr">
              <a:buNone/>
            </a:pPr>
            <a:r>
              <a:rPr lang="es-ES" b="1" dirty="0">
                <a:solidFill>
                  <a:schemeClr val="accent4">
                    <a:lumMod val="50000"/>
                  </a:schemeClr>
                </a:solidFill>
              </a:rPr>
              <a:t>5 Subsistemas regionales </a:t>
            </a:r>
          </a:p>
          <a:p>
            <a:pPr marL="0" indent="0" algn="ctr">
              <a:buNone/>
            </a:pPr>
            <a:r>
              <a:rPr lang="es-ES" b="1" dirty="0">
                <a:solidFill>
                  <a:schemeClr val="accent4">
                    <a:lumMod val="50000"/>
                  </a:schemeClr>
                </a:solidFill>
              </a:rPr>
              <a:t>4 Subsistemas temáticos</a:t>
            </a:r>
          </a:p>
          <a:p>
            <a:pPr marL="0" indent="0" algn="ctr">
              <a:buNone/>
            </a:pPr>
            <a:r>
              <a:rPr lang="es-ES" b="1" dirty="0">
                <a:solidFill>
                  <a:schemeClr val="accent4">
                    <a:lumMod val="50000"/>
                  </a:schemeClr>
                </a:solidFill>
              </a:rPr>
              <a:t>22 SIDAP</a:t>
            </a:r>
          </a:p>
          <a:p>
            <a:pPr marL="0" indent="0" algn="ctr">
              <a:buNone/>
            </a:pPr>
            <a:r>
              <a:rPr lang="es-ES" b="1" dirty="0">
                <a:solidFill>
                  <a:schemeClr val="accent4">
                    <a:lumMod val="50000"/>
                  </a:schemeClr>
                </a:solidFill>
              </a:rPr>
              <a:t>141 SILAP o SIMAP</a:t>
            </a:r>
            <a:endParaRPr lang="es-CO" b="1" dirty="0">
              <a:solidFill>
                <a:schemeClr val="accent4">
                  <a:lumMod val="50000"/>
                </a:schemeClr>
              </a:solidFill>
            </a:endParaRPr>
          </a:p>
        </p:txBody>
      </p:sp>
      <p:pic>
        <p:nvPicPr>
          <p:cNvPr id="6" name="Imagen 5">
            <a:extLst>
              <a:ext uri="{FF2B5EF4-FFF2-40B4-BE49-F238E27FC236}">
                <a16:creationId xmlns:a16="http://schemas.microsoft.com/office/drawing/2014/main" xmlns="" id="{FABDB3EA-13D0-4035-AEDC-34E26289C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0" name="Imagen 9">
            <a:extLst>
              <a:ext uri="{FF2B5EF4-FFF2-40B4-BE49-F238E27FC236}">
                <a16:creationId xmlns:a16="http://schemas.microsoft.com/office/drawing/2014/main" xmlns="" id="{E2194D10-2F76-4F18-882E-8D351528F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11" name="Imagen 10" descr="Imagen que contiene captura de pantalla&#10;&#10;Descripción generada automáticamente">
            <a:extLst>
              <a:ext uri="{FF2B5EF4-FFF2-40B4-BE49-F238E27FC236}">
                <a16:creationId xmlns:a16="http://schemas.microsoft.com/office/drawing/2014/main" xmlns="" id="{C8D67718-4F18-4655-800B-3E950D9A48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008" y="3176329"/>
            <a:ext cx="4736200" cy="3298881"/>
          </a:xfrm>
          <a:prstGeom prst="rect">
            <a:avLst/>
          </a:prstGeom>
        </p:spPr>
      </p:pic>
    </p:spTree>
    <p:extLst>
      <p:ext uri="{BB962C8B-B14F-4D97-AF65-F5344CB8AC3E}">
        <p14:creationId xmlns:p14="http://schemas.microsoft.com/office/powerpoint/2010/main" val="204109879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3F8EEB73-38BD-451C-B3AB-16326B00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xmlns="" id="{50D360F0-D849-4C59-A00A-623625334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010211"/>
            <a:ext cx="6096000" cy="783336"/>
          </a:xfrm>
          <a:prstGeom prst="rect">
            <a:avLst/>
          </a:prstGeom>
        </p:spPr>
      </p:pic>
      <p:pic>
        <p:nvPicPr>
          <p:cNvPr id="3" name="Imagen 2">
            <a:extLst>
              <a:ext uri="{FF2B5EF4-FFF2-40B4-BE49-F238E27FC236}">
                <a16:creationId xmlns:a16="http://schemas.microsoft.com/office/drawing/2014/main" xmlns="" id="{CA13C998-2049-4DD1-ACE8-E70F33133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59" y="2138183"/>
            <a:ext cx="11887952" cy="4341275"/>
          </a:xfrm>
          <a:prstGeom prst="rect">
            <a:avLst/>
          </a:prstGeom>
        </p:spPr>
      </p:pic>
    </p:spTree>
    <p:extLst>
      <p:ext uri="{BB962C8B-B14F-4D97-AF65-F5344CB8AC3E}">
        <p14:creationId xmlns:p14="http://schemas.microsoft.com/office/powerpoint/2010/main" val="123410496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captura de pantalla&#10;&#10;Descripción generada automáticamente">
            <a:extLst>
              <a:ext uri="{FF2B5EF4-FFF2-40B4-BE49-F238E27FC236}">
                <a16:creationId xmlns:a16="http://schemas.microsoft.com/office/drawing/2014/main" xmlns="" id="{60F1574D-FE57-4244-A77F-5AD5F2669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28" y="1700981"/>
            <a:ext cx="10526999" cy="5102942"/>
          </a:xfrm>
          <a:prstGeom prst="rect">
            <a:avLst/>
          </a:prstGeom>
        </p:spPr>
      </p:pic>
      <p:pic>
        <p:nvPicPr>
          <p:cNvPr id="5" name="Imagen 4">
            <a:extLst>
              <a:ext uri="{FF2B5EF4-FFF2-40B4-BE49-F238E27FC236}">
                <a16:creationId xmlns:a16="http://schemas.microsoft.com/office/drawing/2014/main" xmlns="" id="{8253C13E-21F1-4595-BF47-8F778DA88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9" name="Imagen 8">
            <a:extLst>
              <a:ext uri="{FF2B5EF4-FFF2-40B4-BE49-F238E27FC236}">
                <a16:creationId xmlns:a16="http://schemas.microsoft.com/office/drawing/2014/main" xmlns="" id="{EC1DB1EC-D539-4B29-965F-F14A3DF59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Tree>
    <p:extLst>
      <p:ext uri="{BB962C8B-B14F-4D97-AF65-F5344CB8AC3E}">
        <p14:creationId xmlns:p14="http://schemas.microsoft.com/office/powerpoint/2010/main" val="79274760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3" name="Imagen 12" descr="Imagen que contiene tarjeta de presentación, texto&#10;&#10;Descripción generada automáticamente">
            <a:extLst>
              <a:ext uri="{FF2B5EF4-FFF2-40B4-BE49-F238E27FC236}">
                <a16:creationId xmlns:a16="http://schemas.microsoft.com/office/drawing/2014/main" xmlns="" id="{0FD1EFCA-E23A-4FFA-951B-848A65E1E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710" y="1979705"/>
            <a:ext cx="9930579" cy="4759656"/>
          </a:xfrm>
          <a:prstGeom prst="rect">
            <a:avLst/>
          </a:prstGeom>
        </p:spPr>
      </p:pic>
    </p:spTree>
    <p:extLst>
      <p:ext uri="{BB962C8B-B14F-4D97-AF65-F5344CB8AC3E}">
        <p14:creationId xmlns:p14="http://schemas.microsoft.com/office/powerpoint/2010/main" val="219507687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40BDECCA-B7A6-4F20-A7FC-800F6BE1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3BCAA695-754C-46B4-9B9D-0A15ACCB6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3" name="Imagen 2" descr="Imagen que contiene botella&#10;&#10;Descripción generada automáticamente">
            <a:extLst>
              <a:ext uri="{FF2B5EF4-FFF2-40B4-BE49-F238E27FC236}">
                <a16:creationId xmlns:a16="http://schemas.microsoft.com/office/drawing/2014/main" xmlns="" id="{71CAC42D-728D-42D5-B064-56A8CBB590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090" y="1133163"/>
            <a:ext cx="2156567" cy="5475659"/>
          </a:xfrm>
          <a:prstGeom prst="rect">
            <a:avLst/>
          </a:prstGeom>
        </p:spPr>
      </p:pic>
      <p:pic>
        <p:nvPicPr>
          <p:cNvPr id="5" name="Imagen 4">
            <a:extLst>
              <a:ext uri="{FF2B5EF4-FFF2-40B4-BE49-F238E27FC236}">
                <a16:creationId xmlns:a16="http://schemas.microsoft.com/office/drawing/2014/main" xmlns="" id="{59550353-4CDF-4CFE-8DA6-D35FEC1AE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58" y="2389239"/>
            <a:ext cx="9096716" cy="3972233"/>
          </a:xfrm>
          <a:prstGeom prst="rect">
            <a:avLst/>
          </a:prstGeom>
        </p:spPr>
      </p:pic>
    </p:spTree>
    <p:extLst>
      <p:ext uri="{BB962C8B-B14F-4D97-AF65-F5344CB8AC3E}">
        <p14:creationId xmlns:p14="http://schemas.microsoft.com/office/powerpoint/2010/main" val="1164781296"/>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40BDECCA-B7A6-4F20-A7FC-800F6BE17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3BCAA695-754C-46B4-9B9D-0A15ACCB6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0" name="Imagen 9" descr="Imagen que contiene captura de pantalla&#10;&#10;Descripción generada automáticamente">
            <a:extLst>
              <a:ext uri="{FF2B5EF4-FFF2-40B4-BE49-F238E27FC236}">
                <a16:creationId xmlns:a16="http://schemas.microsoft.com/office/drawing/2014/main" xmlns="" id="{9C2EF4CF-08C3-4AD4-B573-429363FE8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2" y="2415402"/>
            <a:ext cx="8037691" cy="3788753"/>
          </a:xfrm>
          <a:prstGeom prst="rect">
            <a:avLst/>
          </a:prstGeom>
        </p:spPr>
      </p:pic>
      <p:pic>
        <p:nvPicPr>
          <p:cNvPr id="7" name="Imagen 6" descr="Imagen que contiene botella&#10;&#10;Descripción generada automáticamente">
            <a:extLst>
              <a:ext uri="{FF2B5EF4-FFF2-40B4-BE49-F238E27FC236}">
                <a16:creationId xmlns:a16="http://schemas.microsoft.com/office/drawing/2014/main" xmlns="" id="{F8B6CA91-4E5A-4808-9B00-15213D307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090" y="1133163"/>
            <a:ext cx="2156567" cy="5475659"/>
          </a:xfrm>
          <a:prstGeom prst="rect">
            <a:avLst/>
          </a:prstGeom>
        </p:spPr>
      </p:pic>
    </p:spTree>
    <p:extLst>
      <p:ext uri="{BB962C8B-B14F-4D97-AF65-F5344CB8AC3E}">
        <p14:creationId xmlns:p14="http://schemas.microsoft.com/office/powerpoint/2010/main" val="2342557404"/>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1702482" y="1452172"/>
            <a:ext cx="8414912" cy="5347945"/>
          </a:xfrm>
          <a:prstGeom prst="rect">
            <a:avLst/>
          </a:prstGeom>
        </p:spPr>
      </p:pic>
      <p:pic>
        <p:nvPicPr>
          <p:cNvPr id="7" name="Imagen 6">
            <a:extLst>
              <a:ext uri="{FF2B5EF4-FFF2-40B4-BE49-F238E27FC236}">
                <a16:creationId xmlns:a16="http://schemas.microsoft.com/office/drawing/2014/main" xmlns="" id="{A6C8AA2B-F38F-44D4-B16E-7611C650C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6F69FCB7-32FB-4D4E-B4CB-590321A3F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spTree>
    <p:extLst>
      <p:ext uri="{BB962C8B-B14F-4D97-AF65-F5344CB8AC3E}">
        <p14:creationId xmlns:p14="http://schemas.microsoft.com/office/powerpoint/2010/main" val="3860523249"/>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727587" y="1701001"/>
            <a:ext cx="11701473" cy="4531386"/>
          </a:xfrm>
          <a:prstGeom prst="rect">
            <a:avLst/>
          </a:prstGeom>
        </p:spPr>
      </p:pic>
      <p:sp>
        <p:nvSpPr>
          <p:cNvPr id="10" name="Rectángulo 9"/>
          <p:cNvSpPr/>
          <p:nvPr/>
        </p:nvSpPr>
        <p:spPr>
          <a:xfrm>
            <a:off x="0" y="5897120"/>
            <a:ext cx="12192000" cy="787780"/>
          </a:xfrm>
          <a:prstGeom prst="rect">
            <a:avLst/>
          </a:prstGeom>
        </p:spPr>
        <p:txBody>
          <a:bodyPr wrap="square">
            <a:spAutoFit/>
          </a:bodyPr>
          <a:lstStyle/>
          <a:p>
            <a:pPr algn="ctr">
              <a:lnSpc>
                <a:spcPct val="115000"/>
              </a:lnSpc>
              <a:spcAft>
                <a:spcPts val="0"/>
              </a:spcAft>
            </a:pPr>
            <a:r>
              <a:rPr lang="es-ES" sz="1400" b="1" dirty="0">
                <a:effectLst/>
                <a:latin typeface="Calibri" panose="020F0502020204030204" pitchFamily="34" charset="0"/>
                <a:ea typeface="Calibri" panose="020F0502020204030204" pitchFamily="34" charset="0"/>
                <a:cs typeface="Calibri Light" panose="020F0302020204030204" pitchFamily="34" charset="0"/>
              </a:rPr>
              <a:t>Figura 12. Valoración económica de los servicios de almacenamiento y captura de carbono</a:t>
            </a:r>
            <a:endParaRPr lang="es-CO"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400" dirty="0">
                <a:effectLst/>
                <a:latin typeface="Calibri" panose="020F0502020204030204" pitchFamily="34" charset="0"/>
                <a:ea typeface="Calibri" panose="020F0502020204030204" pitchFamily="34" charset="0"/>
                <a:cs typeface="Calibri Light" panose="020F0302020204030204" pitchFamily="34" charset="0"/>
              </a:rPr>
              <a:t>Fuente: Aporte de los parques nacionales naturales al desarrollo socio-económico de Colombia. 2017. Parques Nacionales Naturales de Colombia</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CO" sz="1200" dirty="0">
                <a:effectLst/>
                <a:latin typeface="Calibri" panose="020F0502020204030204" pitchFamily="34" charset="0"/>
                <a:ea typeface="Calibri" panose="020F0502020204030204" pitchFamily="34" charset="0"/>
                <a:cs typeface="Calibri Light" panose="020F0302020204030204" pitchFamily="34" charset="0"/>
              </a:rPr>
              <a:t>Analizando la información consolidada existente para el 56.2% del SINAP correspondiente al SPNN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xmlns="" id="{A6C8AA2B-F38F-44D4-B16E-7611C650C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6F69FCB7-32FB-4D4E-B4CB-590321A3F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spTree>
    <p:extLst>
      <p:ext uri="{BB962C8B-B14F-4D97-AF65-F5344CB8AC3E}">
        <p14:creationId xmlns:p14="http://schemas.microsoft.com/office/powerpoint/2010/main" val="751008433"/>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A5DD7A24-EF60-4C86-9F45-6B73DD791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xmlns="" id="{5DC86140-3AF0-4DA1-BE71-C3BE119D8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9" name="Imagen 8">
            <a:extLst>
              <a:ext uri="{FF2B5EF4-FFF2-40B4-BE49-F238E27FC236}">
                <a16:creationId xmlns:a16="http://schemas.microsoft.com/office/drawing/2014/main" xmlns="" id="{660DEF2D-22A1-4D63-9D0E-01E2F3CF9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761" y="2320835"/>
            <a:ext cx="6859714" cy="3683921"/>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xmlns="" id="{1011167B-B6F1-4B63-A9DC-50EBFF60F2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0861" y="2423208"/>
            <a:ext cx="5237378" cy="3242353"/>
          </a:xfrm>
          <a:prstGeom prst="rect">
            <a:avLst/>
          </a:prstGeom>
        </p:spPr>
      </p:pic>
    </p:spTree>
    <p:extLst>
      <p:ext uri="{BB962C8B-B14F-4D97-AF65-F5344CB8AC3E}">
        <p14:creationId xmlns:p14="http://schemas.microsoft.com/office/powerpoint/2010/main" val="305113621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14DBE1F-3D23-4D14-8F3E-037D656C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0" y="1993945"/>
            <a:ext cx="11022339" cy="4613576"/>
          </a:xfrm>
          <a:prstGeom prst="rect">
            <a:avLst/>
          </a:prstGeom>
        </p:spPr>
      </p:pic>
      <p:pic>
        <p:nvPicPr>
          <p:cNvPr id="5" name="Imagen 4">
            <a:extLst>
              <a:ext uri="{FF2B5EF4-FFF2-40B4-BE49-F238E27FC236}">
                <a16:creationId xmlns:a16="http://schemas.microsoft.com/office/drawing/2014/main" xmlns="" id="{1655E953-C8E9-4F1C-985E-FB118D6B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xmlns="" id="{A06A91D5-DEE1-4238-9E1F-5940620D1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0" name="Imagen 9">
            <a:extLst>
              <a:ext uri="{FF2B5EF4-FFF2-40B4-BE49-F238E27FC236}">
                <a16:creationId xmlns:a16="http://schemas.microsoft.com/office/drawing/2014/main" xmlns="" id="{052C808E-C24F-4A0B-BF59-4A41529E0E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5509" y="3412593"/>
            <a:ext cx="5040980" cy="888140"/>
          </a:xfrm>
          <a:prstGeom prst="rect">
            <a:avLst/>
          </a:prstGeom>
        </p:spPr>
      </p:pic>
    </p:spTree>
    <p:extLst>
      <p:ext uri="{BB962C8B-B14F-4D97-AF65-F5344CB8AC3E}">
        <p14:creationId xmlns:p14="http://schemas.microsoft.com/office/powerpoint/2010/main" val="403031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5305" y="0"/>
            <a:ext cx="12205718" cy="6858000"/>
            <a:chOff x="-16893" y="0"/>
            <a:chExt cx="12205718" cy="6858000"/>
          </a:xfrm>
        </p:grpSpPr>
        <p:pic>
          <p:nvPicPr>
            <p:cNvPr id="4" name="Imagen 3" descr="05 pnn conp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3" y="0"/>
              <a:ext cx="12205718" cy="6235147"/>
            </a:xfrm>
            <a:prstGeom prst="rect">
              <a:avLst/>
            </a:prstGeom>
          </p:spPr>
        </p:pic>
        <p:sp>
          <p:nvSpPr>
            <p:cNvPr id="5" name="Rectángulo 4"/>
            <p:cNvSpPr/>
            <p:nvPr/>
          </p:nvSpPr>
          <p:spPr>
            <a:xfrm>
              <a:off x="0" y="6235147"/>
              <a:ext cx="12188825" cy="62285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25017778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655E953-C8E9-4F1C-985E-FB118D6B9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xmlns="" id="{A06A91D5-DEE1-4238-9E1F-5940620D1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6" name="Imagen 15">
            <a:extLst>
              <a:ext uri="{FF2B5EF4-FFF2-40B4-BE49-F238E27FC236}">
                <a16:creationId xmlns:a16="http://schemas.microsoft.com/office/drawing/2014/main" xmlns="" id="{AA9BD15F-AE50-4298-9234-BA37514FE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422" y="1995823"/>
            <a:ext cx="3146842" cy="4531453"/>
          </a:xfrm>
          <a:prstGeom prst="rect">
            <a:avLst/>
          </a:prstGeom>
        </p:spPr>
      </p:pic>
      <p:sp>
        <p:nvSpPr>
          <p:cNvPr id="19" name="Flecha: a la derecha 18">
            <a:extLst>
              <a:ext uri="{FF2B5EF4-FFF2-40B4-BE49-F238E27FC236}">
                <a16:creationId xmlns:a16="http://schemas.microsoft.com/office/drawing/2014/main" xmlns="" id="{BEA95CC5-900E-48BD-8FB1-4A6D24381D02}"/>
              </a:ext>
            </a:extLst>
          </p:cNvPr>
          <p:cNvSpPr/>
          <p:nvPr/>
        </p:nvSpPr>
        <p:spPr>
          <a:xfrm rot="762263">
            <a:off x="3853080" y="3714309"/>
            <a:ext cx="1580971" cy="612475"/>
          </a:xfrm>
          <a:prstGeom prst="rightArrow">
            <a:avLst>
              <a:gd name="adj1" fmla="val 43247"/>
              <a:gd name="adj2" fmla="val 52933"/>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pic>
        <p:nvPicPr>
          <p:cNvPr id="4" name="Imagen 3" descr="Imagen que contiene señal, exterior&#10;&#10;Descripción generada automáticamente">
            <a:extLst>
              <a:ext uri="{FF2B5EF4-FFF2-40B4-BE49-F238E27FC236}">
                <a16:creationId xmlns:a16="http://schemas.microsoft.com/office/drawing/2014/main" xmlns="" id="{8C4D8F0A-DCCB-4A94-B3FC-00C3CF735C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9970" y="1987387"/>
            <a:ext cx="2002561" cy="2002561"/>
          </a:xfrm>
          <a:prstGeom prst="rect">
            <a:avLst/>
          </a:prstGeom>
        </p:spPr>
      </p:pic>
      <p:pic>
        <p:nvPicPr>
          <p:cNvPr id="13" name="Imagen 12" descr="Imagen que contiene texto&#10;&#10;Descripción generada automáticamente">
            <a:extLst>
              <a:ext uri="{FF2B5EF4-FFF2-40B4-BE49-F238E27FC236}">
                <a16:creationId xmlns:a16="http://schemas.microsoft.com/office/drawing/2014/main" xmlns="" id="{1D2330A9-A1C1-4AA1-A6CC-57D4C3C19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169" y="2244603"/>
            <a:ext cx="4204547" cy="3964839"/>
          </a:xfrm>
          <a:prstGeom prst="rect">
            <a:avLst/>
          </a:prstGeom>
        </p:spPr>
      </p:pic>
      <p:pic>
        <p:nvPicPr>
          <p:cNvPr id="3" name="Imagen 2">
            <a:extLst>
              <a:ext uri="{FF2B5EF4-FFF2-40B4-BE49-F238E27FC236}">
                <a16:creationId xmlns:a16="http://schemas.microsoft.com/office/drawing/2014/main" xmlns="" id="{281EF9C0-FCFE-4F2F-AC9C-032B461A2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2951" y="4081417"/>
            <a:ext cx="3617101" cy="2663640"/>
          </a:xfrm>
          <a:prstGeom prst="rect">
            <a:avLst/>
          </a:prstGeom>
        </p:spPr>
      </p:pic>
    </p:spTree>
    <p:extLst>
      <p:ext uri="{BB962C8B-B14F-4D97-AF65-F5344CB8AC3E}">
        <p14:creationId xmlns:p14="http://schemas.microsoft.com/office/powerpoint/2010/main" val="39138449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655E953-C8E9-4F1C-985E-FB118D6B9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xmlns="" id="{A06A91D5-DEE1-4238-9E1F-5940620D1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0" name="Imagen 9">
            <a:extLst>
              <a:ext uri="{FF2B5EF4-FFF2-40B4-BE49-F238E27FC236}">
                <a16:creationId xmlns:a16="http://schemas.microsoft.com/office/drawing/2014/main" xmlns="" id="{AFC972F3-3911-4C35-AEA8-1577D1CB2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83" y="5121632"/>
            <a:ext cx="2284831" cy="1543805"/>
          </a:xfrm>
          <a:prstGeom prst="rect">
            <a:avLst/>
          </a:prstGeom>
        </p:spPr>
      </p:pic>
      <p:pic>
        <p:nvPicPr>
          <p:cNvPr id="8" name="Imagen 7">
            <a:extLst>
              <a:ext uri="{FF2B5EF4-FFF2-40B4-BE49-F238E27FC236}">
                <a16:creationId xmlns:a16="http://schemas.microsoft.com/office/drawing/2014/main" xmlns="" id="{FE165BFA-AE10-492B-ACBF-373D938CA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86" y="1736368"/>
            <a:ext cx="10320223" cy="4403777"/>
          </a:xfrm>
          <a:prstGeom prst="rect">
            <a:avLst/>
          </a:prstGeom>
        </p:spPr>
      </p:pic>
      <p:pic>
        <p:nvPicPr>
          <p:cNvPr id="4" name="Imagen 3">
            <a:extLst>
              <a:ext uri="{FF2B5EF4-FFF2-40B4-BE49-F238E27FC236}">
                <a16:creationId xmlns:a16="http://schemas.microsoft.com/office/drawing/2014/main" xmlns="" id="{9B5B1B8E-58D0-4E97-BE3D-9EE44B0C2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2782" y="3575675"/>
            <a:ext cx="3286433" cy="3282325"/>
          </a:xfrm>
          <a:prstGeom prst="rect">
            <a:avLst/>
          </a:prstGeom>
        </p:spPr>
      </p:pic>
      <p:pic>
        <p:nvPicPr>
          <p:cNvPr id="3" name="Imagen 2">
            <a:extLst>
              <a:ext uri="{FF2B5EF4-FFF2-40B4-BE49-F238E27FC236}">
                <a16:creationId xmlns:a16="http://schemas.microsoft.com/office/drawing/2014/main" xmlns="" id="{39A1F3D5-6129-4413-A063-1AED5473C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862" y="2269382"/>
            <a:ext cx="1966121" cy="581972"/>
          </a:xfrm>
          <a:prstGeom prst="rect">
            <a:avLst/>
          </a:prstGeom>
        </p:spPr>
      </p:pic>
    </p:spTree>
    <p:extLst>
      <p:ext uri="{BB962C8B-B14F-4D97-AF65-F5344CB8AC3E}">
        <p14:creationId xmlns:p14="http://schemas.microsoft.com/office/powerpoint/2010/main" val="10736656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E3DEC4E2-5B9E-4666-BF89-FD16C8CE6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490" y="2123768"/>
            <a:ext cx="9204102" cy="4347234"/>
          </a:xfrm>
          <a:prstGeom prst="rect">
            <a:avLst/>
          </a:prstGeom>
        </p:spPr>
      </p:pic>
      <p:pic>
        <p:nvPicPr>
          <p:cNvPr id="7" name="Imagen 6">
            <a:extLst>
              <a:ext uri="{FF2B5EF4-FFF2-40B4-BE49-F238E27FC236}">
                <a16:creationId xmlns:a16="http://schemas.microsoft.com/office/drawing/2014/main" xmlns="" id="{728329E1-8381-4055-ACB3-DC3AE286A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xmlns="" id="{181F75FD-9199-49D9-AF70-8CB177EBA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1" name="Imagen 10">
            <a:extLst>
              <a:ext uri="{FF2B5EF4-FFF2-40B4-BE49-F238E27FC236}">
                <a16:creationId xmlns:a16="http://schemas.microsoft.com/office/drawing/2014/main" xmlns="" id="{1B57ED71-D9B3-40A1-9CF4-76B0C073F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75" y="2262891"/>
            <a:ext cx="7329954" cy="4495706"/>
          </a:xfrm>
          <a:prstGeom prst="rect">
            <a:avLst/>
          </a:prstGeom>
        </p:spPr>
      </p:pic>
    </p:spTree>
    <p:extLst>
      <p:ext uri="{BB962C8B-B14F-4D97-AF65-F5344CB8AC3E}">
        <p14:creationId xmlns:p14="http://schemas.microsoft.com/office/powerpoint/2010/main" val="23608800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A9BE195D-FC29-4AE1-845C-764F60A5E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xmlns="" id="{DE1BD27D-9BA8-4EA7-B79D-99B1D577F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4" name="Imagen 13">
            <a:extLst>
              <a:ext uri="{FF2B5EF4-FFF2-40B4-BE49-F238E27FC236}">
                <a16:creationId xmlns:a16="http://schemas.microsoft.com/office/drawing/2014/main" xmlns="" id="{C731C109-9F65-44FB-B381-518358E003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32" y="5432627"/>
            <a:ext cx="1989517" cy="1318497"/>
          </a:xfrm>
          <a:prstGeom prst="rect">
            <a:avLst/>
          </a:prstGeom>
        </p:spPr>
      </p:pic>
      <p:grpSp>
        <p:nvGrpSpPr>
          <p:cNvPr id="19" name="Grupo 18">
            <a:extLst>
              <a:ext uri="{FF2B5EF4-FFF2-40B4-BE49-F238E27FC236}">
                <a16:creationId xmlns:a16="http://schemas.microsoft.com/office/drawing/2014/main" xmlns="" id="{39F626C8-DDDB-46EE-8BF6-43213CF784C2}"/>
              </a:ext>
            </a:extLst>
          </p:cNvPr>
          <p:cNvGrpSpPr/>
          <p:nvPr/>
        </p:nvGrpSpPr>
        <p:grpSpPr>
          <a:xfrm>
            <a:off x="5474576" y="2049615"/>
            <a:ext cx="5842354" cy="4691596"/>
            <a:chOff x="5966188" y="2049615"/>
            <a:chExt cx="5842354" cy="4691596"/>
          </a:xfrm>
        </p:grpSpPr>
        <p:pic>
          <p:nvPicPr>
            <p:cNvPr id="16" name="Imagen 15" descr="Imagen que contiene texto, libro&#10;&#10;Descripción generada automáticamente">
              <a:extLst>
                <a:ext uri="{FF2B5EF4-FFF2-40B4-BE49-F238E27FC236}">
                  <a16:creationId xmlns:a16="http://schemas.microsoft.com/office/drawing/2014/main" xmlns="" id="{1975735A-D00F-44FF-8A2F-5604A02B88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6188" y="2079724"/>
              <a:ext cx="1932117" cy="2800921"/>
            </a:xfrm>
            <a:prstGeom prst="rect">
              <a:avLst/>
            </a:prstGeom>
          </p:spPr>
        </p:pic>
        <p:pic>
          <p:nvPicPr>
            <p:cNvPr id="18" name="Imagen 17">
              <a:extLst>
                <a:ext uri="{FF2B5EF4-FFF2-40B4-BE49-F238E27FC236}">
                  <a16:creationId xmlns:a16="http://schemas.microsoft.com/office/drawing/2014/main" xmlns="" id="{2018BC32-849E-4F13-825E-D041F81B54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918" y="2049615"/>
              <a:ext cx="3896624" cy="4691596"/>
            </a:xfrm>
            <a:prstGeom prst="rect">
              <a:avLst/>
            </a:prstGeom>
          </p:spPr>
        </p:pic>
      </p:grpSp>
      <p:pic>
        <p:nvPicPr>
          <p:cNvPr id="3" name="Imagen 2">
            <a:extLst>
              <a:ext uri="{FF2B5EF4-FFF2-40B4-BE49-F238E27FC236}">
                <a16:creationId xmlns:a16="http://schemas.microsoft.com/office/drawing/2014/main" xmlns="" id="{84CCAFB7-93DC-4D0F-985F-1C46479265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04" y="1849809"/>
            <a:ext cx="7698658" cy="4829625"/>
          </a:xfrm>
          <a:prstGeom prst="rect">
            <a:avLst/>
          </a:prstGeom>
        </p:spPr>
      </p:pic>
    </p:spTree>
    <p:extLst>
      <p:ext uri="{BB962C8B-B14F-4D97-AF65-F5344CB8AC3E}">
        <p14:creationId xmlns:p14="http://schemas.microsoft.com/office/powerpoint/2010/main" val="180774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01726C43-C1BB-4C6E-AF7B-92A9BFF01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A17E4C9F-2CC4-4D4A-845D-2D2F034AE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a:extLst>
              <a:ext uri="{FF2B5EF4-FFF2-40B4-BE49-F238E27FC236}">
                <a16:creationId xmlns:a16="http://schemas.microsoft.com/office/drawing/2014/main" xmlns="" id="{A0F6A204-4DD3-4043-B43F-85051AB64C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91" y="1987387"/>
            <a:ext cx="4859623" cy="4748816"/>
          </a:xfrm>
          <a:prstGeom prst="rect">
            <a:avLst/>
          </a:prstGeom>
        </p:spPr>
      </p:pic>
      <p:pic>
        <p:nvPicPr>
          <p:cNvPr id="6" name="Imagen 5">
            <a:extLst>
              <a:ext uri="{FF2B5EF4-FFF2-40B4-BE49-F238E27FC236}">
                <a16:creationId xmlns:a16="http://schemas.microsoft.com/office/drawing/2014/main" xmlns="" id="{7CA9E805-802C-462A-8CC4-8A0C51416E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787" y="2075790"/>
            <a:ext cx="6608077" cy="4572009"/>
          </a:xfrm>
          <a:prstGeom prst="rect">
            <a:avLst/>
          </a:prstGeom>
        </p:spPr>
      </p:pic>
    </p:spTree>
    <p:extLst>
      <p:ext uri="{BB962C8B-B14F-4D97-AF65-F5344CB8AC3E}">
        <p14:creationId xmlns:p14="http://schemas.microsoft.com/office/powerpoint/2010/main" val="511746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5180AAD2-2519-4FF2-81C2-E3063E06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xmlns="" id="{7541F24B-CA7E-433B-8B11-A45DE0870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a:extLst>
              <a:ext uri="{FF2B5EF4-FFF2-40B4-BE49-F238E27FC236}">
                <a16:creationId xmlns:a16="http://schemas.microsoft.com/office/drawing/2014/main" xmlns="" id="{DA1F422E-0325-4FC3-9777-475CA7B1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2" y="1938126"/>
            <a:ext cx="7552959" cy="4876810"/>
          </a:xfrm>
          <a:prstGeom prst="rect">
            <a:avLst/>
          </a:prstGeom>
        </p:spPr>
      </p:pic>
      <p:pic>
        <p:nvPicPr>
          <p:cNvPr id="9" name="Imagen 8">
            <a:extLst>
              <a:ext uri="{FF2B5EF4-FFF2-40B4-BE49-F238E27FC236}">
                <a16:creationId xmlns:a16="http://schemas.microsoft.com/office/drawing/2014/main" xmlns="" id="{A80B5CEA-8BAF-41E6-A2AA-EEFB0131B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464" y="2113938"/>
            <a:ext cx="3243537" cy="4355690"/>
          </a:xfrm>
          <a:prstGeom prst="rect">
            <a:avLst/>
          </a:prstGeom>
        </p:spPr>
      </p:pic>
    </p:spTree>
    <p:extLst>
      <p:ext uri="{BB962C8B-B14F-4D97-AF65-F5344CB8AC3E}">
        <p14:creationId xmlns:p14="http://schemas.microsoft.com/office/powerpoint/2010/main" val="5294017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5F1BF6C8-BDAE-4892-8402-D32F59485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0EDD2952-8E39-433D-962F-C54F5D056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1" name="Imagen 10">
            <a:extLst>
              <a:ext uri="{FF2B5EF4-FFF2-40B4-BE49-F238E27FC236}">
                <a16:creationId xmlns:a16="http://schemas.microsoft.com/office/drawing/2014/main" xmlns="" id="{60ED7C2F-C53B-4AED-A9D0-83020749B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807" y="2215858"/>
            <a:ext cx="5557103" cy="3266342"/>
          </a:xfrm>
          <a:prstGeom prst="rect">
            <a:avLst/>
          </a:prstGeom>
        </p:spPr>
      </p:pic>
      <p:pic>
        <p:nvPicPr>
          <p:cNvPr id="13" name="Imagen 12">
            <a:extLst>
              <a:ext uri="{FF2B5EF4-FFF2-40B4-BE49-F238E27FC236}">
                <a16:creationId xmlns:a16="http://schemas.microsoft.com/office/drawing/2014/main" xmlns="" id="{6603AD70-98AC-470E-93A6-5A2643EE97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6503" y="2395612"/>
            <a:ext cx="6011725" cy="3086588"/>
          </a:xfrm>
          <a:prstGeom prst="rect">
            <a:avLst/>
          </a:prstGeom>
        </p:spPr>
      </p:pic>
      <p:pic>
        <p:nvPicPr>
          <p:cNvPr id="6" name="Imagen 5">
            <a:extLst>
              <a:ext uri="{FF2B5EF4-FFF2-40B4-BE49-F238E27FC236}">
                <a16:creationId xmlns:a16="http://schemas.microsoft.com/office/drawing/2014/main" xmlns="" id="{6F7B02AE-682B-4A74-AEA5-FF5BB0C8C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608" y="5769474"/>
            <a:ext cx="11124713" cy="957961"/>
          </a:xfrm>
          <a:prstGeom prst="rect">
            <a:avLst/>
          </a:prstGeom>
        </p:spPr>
      </p:pic>
    </p:spTree>
    <p:extLst>
      <p:ext uri="{BB962C8B-B14F-4D97-AF65-F5344CB8AC3E}">
        <p14:creationId xmlns:p14="http://schemas.microsoft.com/office/powerpoint/2010/main" val="66066249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xmlns="" id="{5132A567-F6DE-4F6E-86C3-A9EC0AD93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89" y="1008242"/>
            <a:ext cx="6889020" cy="888140"/>
          </a:xfrm>
          <a:prstGeom prst="rect">
            <a:avLst/>
          </a:prstGeom>
        </p:spPr>
      </p:pic>
      <p:pic>
        <p:nvPicPr>
          <p:cNvPr id="16" name="Imagen 15">
            <a:extLst>
              <a:ext uri="{FF2B5EF4-FFF2-40B4-BE49-F238E27FC236}">
                <a16:creationId xmlns:a16="http://schemas.microsoft.com/office/drawing/2014/main" xmlns="" id="{3B67D50B-00E8-441C-9B68-062245541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496" y="2002415"/>
            <a:ext cx="9697008" cy="4693352"/>
          </a:xfrm>
          <a:prstGeom prst="rect">
            <a:avLst/>
          </a:prstGeom>
        </p:spPr>
      </p:pic>
    </p:spTree>
    <p:extLst>
      <p:ext uri="{BB962C8B-B14F-4D97-AF65-F5344CB8AC3E}">
        <p14:creationId xmlns:p14="http://schemas.microsoft.com/office/powerpoint/2010/main" val="155687377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xmlns="" id="{5132A567-F6DE-4F6E-86C3-A9EC0AD93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372" y="1027906"/>
            <a:ext cx="6889020" cy="888140"/>
          </a:xfrm>
          <a:prstGeom prst="rect">
            <a:avLst/>
          </a:prstGeom>
        </p:spPr>
      </p:pic>
      <p:pic>
        <p:nvPicPr>
          <p:cNvPr id="3" name="Imagen 2" descr="Imagen que contiene edificio&#10;&#10;Descripción generada automáticamente">
            <a:extLst>
              <a:ext uri="{FF2B5EF4-FFF2-40B4-BE49-F238E27FC236}">
                <a16:creationId xmlns:a16="http://schemas.microsoft.com/office/drawing/2014/main" xmlns="" id="{37F05297-3C7B-4853-9735-45EAACC55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372" y="2041743"/>
            <a:ext cx="7285709" cy="4717497"/>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xmlns="" id="{9F751CB1-255B-4979-9F67-49209919D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9743" y="1157910"/>
            <a:ext cx="1942510" cy="5537857"/>
          </a:xfrm>
          <a:prstGeom prst="rect">
            <a:avLst/>
          </a:prstGeom>
        </p:spPr>
      </p:pic>
    </p:spTree>
    <p:extLst>
      <p:ext uri="{BB962C8B-B14F-4D97-AF65-F5344CB8AC3E}">
        <p14:creationId xmlns:p14="http://schemas.microsoft.com/office/powerpoint/2010/main" val="3541672465"/>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5" name="Imagen 4">
            <a:extLst>
              <a:ext uri="{FF2B5EF4-FFF2-40B4-BE49-F238E27FC236}">
                <a16:creationId xmlns:a16="http://schemas.microsoft.com/office/drawing/2014/main" xmlns="" id="{D136C31E-7660-46F2-B15D-471741C5F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979" y="2115104"/>
            <a:ext cx="8790040" cy="4597191"/>
          </a:xfrm>
          <a:prstGeom prst="rect">
            <a:avLst/>
          </a:prstGeom>
        </p:spPr>
      </p:pic>
      <p:pic>
        <p:nvPicPr>
          <p:cNvPr id="7" name="Imagen 6">
            <a:extLst>
              <a:ext uri="{FF2B5EF4-FFF2-40B4-BE49-F238E27FC236}">
                <a16:creationId xmlns:a16="http://schemas.microsoft.com/office/drawing/2014/main" xmlns="" id="{BB0B611B-2D93-4F2A-A277-661DDDE92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89" y="1008242"/>
            <a:ext cx="6889020" cy="888140"/>
          </a:xfrm>
          <a:prstGeom prst="rect">
            <a:avLst/>
          </a:prstGeom>
        </p:spPr>
      </p:pic>
    </p:spTree>
    <p:extLst>
      <p:ext uri="{BB962C8B-B14F-4D97-AF65-F5344CB8AC3E}">
        <p14:creationId xmlns:p14="http://schemas.microsoft.com/office/powerpoint/2010/main" val="1617920066"/>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aptura de pantalla&#10;&#10;Descripción generada automáticamente">
            <a:extLst>
              <a:ext uri="{FF2B5EF4-FFF2-40B4-BE49-F238E27FC236}">
                <a16:creationId xmlns:a16="http://schemas.microsoft.com/office/drawing/2014/main" xmlns="" id="{3268ADEA-48EA-4D82-8BC4-D707FEBD5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pic>
        <p:nvPicPr>
          <p:cNvPr id="8" name="Imagen 7" descr="Imagen que contiene objeto, reloj&#10;&#10;Descripción generada automáticamente">
            <a:extLst>
              <a:ext uri="{FF2B5EF4-FFF2-40B4-BE49-F238E27FC236}">
                <a16:creationId xmlns:a16="http://schemas.microsoft.com/office/drawing/2014/main" xmlns="" id="{96E3D537-395C-4726-89AD-70C482DDE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002" y="3736258"/>
            <a:ext cx="7398009" cy="1003382"/>
          </a:xfrm>
          <a:prstGeom prst="rect">
            <a:avLst/>
          </a:prstGeom>
        </p:spPr>
      </p:pic>
    </p:spTree>
    <p:extLst>
      <p:ext uri="{BB962C8B-B14F-4D97-AF65-F5344CB8AC3E}">
        <p14:creationId xmlns:p14="http://schemas.microsoft.com/office/powerpoint/2010/main" val="910975453"/>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foto, mostrando&#10;&#10;Descripción generada automáticamente">
            <a:extLst>
              <a:ext uri="{FF2B5EF4-FFF2-40B4-BE49-F238E27FC236}">
                <a16:creationId xmlns:a16="http://schemas.microsoft.com/office/drawing/2014/main" xmlns="" id="{3C97201A-E1C9-4C8E-9C6C-D158BF51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9645468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1174122" y="5954427"/>
            <a:ext cx="5261919" cy="756465"/>
          </a:xfrm>
        </p:spPr>
        <p:txBody>
          <a:bodyPr>
            <a:normAutofit fontScale="85000" lnSpcReduction="20000"/>
          </a:bodyPr>
          <a:lstStyle/>
          <a:p>
            <a:pPr marL="0" indent="0" algn="ctr">
              <a:buNone/>
            </a:pPr>
            <a:r>
              <a:rPr lang="es-ES" dirty="0" smtClean="0"/>
              <a:t>2010, 490 </a:t>
            </a:r>
            <a:r>
              <a:rPr lang="es-ES" dirty="0"/>
              <a:t>AP, </a:t>
            </a:r>
            <a:r>
              <a:rPr lang="es-ES" dirty="0" smtClean="0"/>
              <a:t>176 </a:t>
            </a:r>
            <a:r>
              <a:rPr lang="es-ES" dirty="0"/>
              <a:t>unidades. </a:t>
            </a:r>
            <a:r>
              <a:rPr lang="es-ES" dirty="0" smtClean="0"/>
              <a:t>73</a:t>
            </a:r>
            <a:r>
              <a:rPr lang="es-ES" dirty="0"/>
              <a:t>%.</a:t>
            </a:r>
          </a:p>
          <a:p>
            <a:pPr marL="0" indent="0" algn="ctr">
              <a:buNone/>
            </a:pPr>
            <a:r>
              <a:rPr lang="es-ES" dirty="0" smtClean="0"/>
              <a:t>2018, </a:t>
            </a:r>
            <a:r>
              <a:rPr lang="es-ES" dirty="0"/>
              <a:t>1.112 AP, 199 unidades. 83%.</a:t>
            </a:r>
            <a:endParaRPr lang="es-CO"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68" y="1035944"/>
            <a:ext cx="4385187" cy="5674948"/>
          </a:xfrm>
          <a:prstGeom prst="rect">
            <a:avLst/>
          </a:prstGeom>
        </p:spPr>
      </p:pic>
      <p:pic>
        <p:nvPicPr>
          <p:cNvPr id="6" name="Imagen 5" descr="Imagen que contiene mapa, texto&#10;&#10;Descripción generada automáticamente">
            <a:extLst>
              <a:ext uri="{FF2B5EF4-FFF2-40B4-BE49-F238E27FC236}">
                <a16:creationId xmlns:a16="http://schemas.microsoft.com/office/drawing/2014/main" xmlns="" id="{11767D66-2124-4E1D-800D-7BEBA7416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8" y="2133800"/>
            <a:ext cx="5960009" cy="3739872"/>
          </a:xfrm>
          <a:prstGeom prst="rect">
            <a:avLst/>
          </a:prstGeom>
        </p:spPr>
      </p:pic>
      <p:pic>
        <p:nvPicPr>
          <p:cNvPr id="10" name="Imagen 9">
            <a:extLst>
              <a:ext uri="{FF2B5EF4-FFF2-40B4-BE49-F238E27FC236}">
                <a16:creationId xmlns:a16="http://schemas.microsoft.com/office/drawing/2014/main" xmlns="" id="{42F3C996-3C3E-4DD2-ADE1-3FF4F80CA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7" name="Imagen 16">
            <a:extLst>
              <a:ext uri="{FF2B5EF4-FFF2-40B4-BE49-F238E27FC236}">
                <a16:creationId xmlns:a16="http://schemas.microsoft.com/office/drawing/2014/main" xmlns="" id="{604B4FB0-76C3-404D-91F1-46AF2A963A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spTree>
    <p:extLst>
      <p:ext uri="{BB962C8B-B14F-4D97-AF65-F5344CB8AC3E}">
        <p14:creationId xmlns:p14="http://schemas.microsoft.com/office/powerpoint/2010/main" val="272804646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sz="half" idx="1"/>
          </p:nvPr>
        </p:nvPicPr>
        <p:blipFill>
          <a:blip r:embed="rId3"/>
          <a:stretch>
            <a:fillRect/>
          </a:stretch>
        </p:blipFill>
        <p:spPr>
          <a:xfrm>
            <a:off x="97580" y="2142843"/>
            <a:ext cx="6592101" cy="4620433"/>
          </a:xfrm>
          <a:prstGeom prst="rect">
            <a:avLst/>
          </a:prstGeom>
        </p:spPr>
      </p:pic>
      <p:pic>
        <p:nvPicPr>
          <p:cNvPr id="6" name="Imagen 5">
            <a:extLst>
              <a:ext uri="{FF2B5EF4-FFF2-40B4-BE49-F238E27FC236}">
                <a16:creationId xmlns:a16="http://schemas.microsoft.com/office/drawing/2014/main" xmlns="" id="{BA691AF2-F8BB-4B6A-B1E6-EE0E45EAD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xmlns="" id="{468DC2DB-5E6B-492E-8B71-5F7549DF6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pic>
        <p:nvPicPr>
          <p:cNvPr id="5" name="Imagen 4" descr="Imagen que contiene captura de pantalla&#10;&#10;Descripción generada automáticamente">
            <a:extLst>
              <a:ext uri="{FF2B5EF4-FFF2-40B4-BE49-F238E27FC236}">
                <a16:creationId xmlns:a16="http://schemas.microsoft.com/office/drawing/2014/main" xmlns="" id="{845A20C1-5A36-4F06-9C9F-64D12B68D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8208" y="2260465"/>
            <a:ext cx="6376644" cy="3963354"/>
          </a:xfrm>
          <a:prstGeom prst="rect">
            <a:avLst/>
          </a:prstGeom>
        </p:spPr>
      </p:pic>
    </p:spTree>
    <p:extLst>
      <p:ext uri="{BB962C8B-B14F-4D97-AF65-F5344CB8AC3E}">
        <p14:creationId xmlns:p14="http://schemas.microsoft.com/office/powerpoint/2010/main" val="360355848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sz="half" idx="2"/>
          </p:nvPr>
        </p:nvPicPr>
        <p:blipFill>
          <a:blip r:embed="rId3"/>
          <a:stretch>
            <a:fillRect/>
          </a:stretch>
        </p:blipFill>
        <p:spPr>
          <a:xfrm>
            <a:off x="7374194" y="900657"/>
            <a:ext cx="4552335" cy="6043872"/>
          </a:xfrm>
          <a:prstGeom prst="rect">
            <a:avLst/>
          </a:prstGeom>
        </p:spPr>
      </p:pic>
      <p:pic>
        <p:nvPicPr>
          <p:cNvPr id="5" name="Imagen 4">
            <a:extLst>
              <a:ext uri="{FF2B5EF4-FFF2-40B4-BE49-F238E27FC236}">
                <a16:creationId xmlns:a16="http://schemas.microsoft.com/office/drawing/2014/main" xmlns="" id="{34028840-1498-4DA4-B5F5-A1EF497A7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xmlns="" id="{E839793B-80ED-4ACA-8CB0-348E64037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80" y="1198699"/>
            <a:ext cx="7581557" cy="974230"/>
          </a:xfrm>
          <a:prstGeom prst="rect">
            <a:avLst/>
          </a:prstGeom>
        </p:spPr>
      </p:pic>
      <p:pic>
        <p:nvPicPr>
          <p:cNvPr id="11" name="Imagen 10">
            <a:extLst>
              <a:ext uri="{FF2B5EF4-FFF2-40B4-BE49-F238E27FC236}">
                <a16:creationId xmlns:a16="http://schemas.microsoft.com/office/drawing/2014/main" xmlns="" id="{B6F0E28B-8317-46E1-A29C-8749F6694A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972" y="3429000"/>
            <a:ext cx="2026584" cy="2028841"/>
          </a:xfrm>
          <a:prstGeom prst="rect">
            <a:avLst/>
          </a:prstGeom>
        </p:spPr>
      </p:pic>
      <p:pic>
        <p:nvPicPr>
          <p:cNvPr id="3" name="Imagen 2">
            <a:extLst>
              <a:ext uri="{FF2B5EF4-FFF2-40B4-BE49-F238E27FC236}">
                <a16:creationId xmlns:a16="http://schemas.microsoft.com/office/drawing/2014/main" xmlns="" id="{99204AA1-5341-45FE-95F5-ECF11A6043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9008" y="2469419"/>
            <a:ext cx="4769715" cy="4223478"/>
          </a:xfrm>
          <a:prstGeom prst="rect">
            <a:avLst/>
          </a:prstGeom>
        </p:spPr>
      </p:pic>
    </p:spTree>
    <p:extLst>
      <p:ext uri="{BB962C8B-B14F-4D97-AF65-F5344CB8AC3E}">
        <p14:creationId xmlns:p14="http://schemas.microsoft.com/office/powerpoint/2010/main" val="397819084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AF60EBF-22F2-4751-AF64-F72C98A00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xmlns="" id="{F169AF50-D79B-4853-9DB3-BCB9560E1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16" name="Imagen 15" descr="Imagen que contiene captura de pantalla&#10;&#10;Descripción generada automáticamente">
            <a:extLst>
              <a:ext uri="{FF2B5EF4-FFF2-40B4-BE49-F238E27FC236}">
                <a16:creationId xmlns:a16="http://schemas.microsoft.com/office/drawing/2014/main" xmlns="" id="{55F56D7D-7C34-40F8-A866-79264B5A8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925225"/>
            <a:ext cx="6114489" cy="4819704"/>
          </a:xfrm>
          <a:prstGeom prst="rect">
            <a:avLst/>
          </a:prstGeom>
        </p:spPr>
      </p:pic>
      <p:pic>
        <p:nvPicPr>
          <p:cNvPr id="18" name="Imagen 17" descr="Imagen que contiene texto, mapa&#10;&#10;Descripción generada automáticamente">
            <a:extLst>
              <a:ext uri="{FF2B5EF4-FFF2-40B4-BE49-F238E27FC236}">
                <a16:creationId xmlns:a16="http://schemas.microsoft.com/office/drawing/2014/main" xmlns="" id="{8A627667-7E66-4B5B-967F-E56708057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267" y="2213776"/>
            <a:ext cx="5513230" cy="3646250"/>
          </a:xfrm>
          <a:prstGeom prst="rect">
            <a:avLst/>
          </a:prstGeom>
        </p:spPr>
      </p:pic>
    </p:spTree>
    <p:extLst>
      <p:ext uri="{BB962C8B-B14F-4D97-AF65-F5344CB8AC3E}">
        <p14:creationId xmlns:p14="http://schemas.microsoft.com/office/powerpoint/2010/main" val="53546958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AF60EBF-22F2-4751-AF64-F72C98A00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xmlns="" id="{F169AF50-D79B-4853-9DB3-BCB9560E1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3" name="Imagen 2" descr="Imagen que contiene mapa, texto&#10;&#10;Descripción generada automáticamente">
            <a:extLst>
              <a:ext uri="{FF2B5EF4-FFF2-40B4-BE49-F238E27FC236}">
                <a16:creationId xmlns:a16="http://schemas.microsoft.com/office/drawing/2014/main" xmlns="" id="{342BF2DB-DFFB-48AF-8A38-6F181D4B0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3" y="2448959"/>
            <a:ext cx="5600697" cy="3726331"/>
          </a:xfrm>
          <a:prstGeom prst="rect">
            <a:avLst/>
          </a:prstGeom>
        </p:spPr>
      </p:pic>
      <p:pic>
        <p:nvPicPr>
          <p:cNvPr id="10" name="Imagen 9">
            <a:extLst>
              <a:ext uri="{FF2B5EF4-FFF2-40B4-BE49-F238E27FC236}">
                <a16:creationId xmlns:a16="http://schemas.microsoft.com/office/drawing/2014/main" xmlns="" id="{A174D60D-BBF0-4FA6-8787-CE027446E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3" y="2169317"/>
            <a:ext cx="3382780" cy="4285617"/>
          </a:xfrm>
          <a:prstGeom prst="rect">
            <a:avLst/>
          </a:prstGeom>
        </p:spPr>
      </p:pic>
      <p:pic>
        <p:nvPicPr>
          <p:cNvPr id="15" name="Imagen 14">
            <a:extLst>
              <a:ext uri="{FF2B5EF4-FFF2-40B4-BE49-F238E27FC236}">
                <a16:creationId xmlns:a16="http://schemas.microsoft.com/office/drawing/2014/main" xmlns="" id="{5262C7E3-2C88-425C-8759-E140B3B8B8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3658" y="1603281"/>
            <a:ext cx="3227839" cy="4572009"/>
          </a:xfrm>
          <a:prstGeom prst="rect">
            <a:avLst/>
          </a:prstGeom>
        </p:spPr>
      </p:pic>
    </p:spTree>
    <p:extLst>
      <p:ext uri="{BB962C8B-B14F-4D97-AF65-F5344CB8AC3E}">
        <p14:creationId xmlns:p14="http://schemas.microsoft.com/office/powerpoint/2010/main" val="427863664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6FD9E9D5-86C1-4404-8920-E18338E7B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8" name="Imagen 17">
            <a:extLst>
              <a:ext uri="{FF2B5EF4-FFF2-40B4-BE49-F238E27FC236}">
                <a16:creationId xmlns:a16="http://schemas.microsoft.com/office/drawing/2014/main" xmlns="" id="{DDF789AC-0915-407F-9003-C22628A1D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11" name="Imagen 10" descr="Imagen que contiene captura de pantalla&#10;&#10;Descripción generada automáticamente">
            <a:extLst>
              <a:ext uri="{FF2B5EF4-FFF2-40B4-BE49-F238E27FC236}">
                <a16:creationId xmlns:a16="http://schemas.microsoft.com/office/drawing/2014/main" xmlns="" id="{DD586E38-DE39-4759-A87C-7343F3EA9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3" y="2330245"/>
            <a:ext cx="11865504" cy="3982063"/>
          </a:xfrm>
          <a:prstGeom prst="rect">
            <a:avLst/>
          </a:prstGeom>
        </p:spPr>
      </p:pic>
    </p:spTree>
    <p:extLst>
      <p:ext uri="{BB962C8B-B14F-4D97-AF65-F5344CB8AC3E}">
        <p14:creationId xmlns:p14="http://schemas.microsoft.com/office/powerpoint/2010/main" val="3611294157"/>
      </p:ext>
    </p:extLst>
  </p:cSld>
  <p:clrMapOvr>
    <a:masterClrMapping/>
  </p:clrMapOvr>
  <p:transition spd="slow">
    <p:randomBar dir="vert"/>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2107</Words>
  <Application>Microsoft Office PowerPoint</Application>
  <PresentationFormat>Panorámica</PresentationFormat>
  <Paragraphs>74</Paragraphs>
  <Slides>30</Slides>
  <Notes>21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Información Diagnóstica</dc:title>
  <dc:creator>CARMEN CONSTANZA ATUESTA CEPEDA</dc:creator>
  <cp:lastModifiedBy>Hernán Barbosa Camargo</cp:lastModifiedBy>
  <cp:revision>145</cp:revision>
  <dcterms:created xsi:type="dcterms:W3CDTF">2019-05-03T14:20:09Z</dcterms:created>
  <dcterms:modified xsi:type="dcterms:W3CDTF">2019-05-23T16:09:47Z</dcterms:modified>
</cp:coreProperties>
</file>