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8" r:id="rId2"/>
    <p:sldId id="256" r:id="rId3"/>
    <p:sldId id="307" r:id="rId4"/>
    <p:sldId id="326" r:id="rId5"/>
    <p:sldId id="327" r:id="rId6"/>
    <p:sldId id="325" r:id="rId7"/>
    <p:sldId id="308" r:id="rId8"/>
    <p:sldId id="309" r:id="rId9"/>
    <p:sldId id="310" r:id="rId10"/>
    <p:sldId id="337" r:id="rId11"/>
    <p:sldId id="336" r:id="rId12"/>
    <p:sldId id="330" r:id="rId13"/>
    <p:sldId id="311" r:id="rId14"/>
    <p:sldId id="312" r:id="rId15"/>
    <p:sldId id="328" r:id="rId16"/>
    <p:sldId id="313" r:id="rId17"/>
    <p:sldId id="314" r:id="rId18"/>
    <p:sldId id="315" r:id="rId19"/>
    <p:sldId id="331" r:id="rId20"/>
    <p:sldId id="324" r:id="rId21"/>
    <p:sldId id="259" r:id="rId22"/>
    <p:sldId id="280" r:id="rId23"/>
    <p:sldId id="262" r:id="rId24"/>
    <p:sldId id="291" r:id="rId25"/>
    <p:sldId id="293" r:id="rId26"/>
    <p:sldId id="292" r:id="rId27"/>
    <p:sldId id="264" r:id="rId28"/>
    <p:sldId id="265" r:id="rId29"/>
    <p:sldId id="332" r:id="rId30"/>
    <p:sldId id="260" r:id="rId31"/>
    <p:sldId id="319" r:id="rId32"/>
    <p:sldId id="282" r:id="rId33"/>
    <p:sldId id="316" r:id="rId34"/>
    <p:sldId id="266" r:id="rId35"/>
    <p:sldId id="317" r:id="rId36"/>
    <p:sldId id="321" r:id="rId37"/>
    <p:sldId id="322" r:id="rId38"/>
    <p:sldId id="323" r:id="rId39"/>
    <p:sldId id="287" r:id="rId40"/>
    <p:sldId id="288" r:id="rId41"/>
    <p:sldId id="289" r:id="rId42"/>
    <p:sldId id="270" r:id="rId43"/>
    <p:sldId id="271" r:id="rId44"/>
    <p:sldId id="272" r:id="rId45"/>
    <p:sldId id="273" r:id="rId46"/>
    <p:sldId id="274" r:id="rId47"/>
    <p:sldId id="329" r:id="rId48"/>
    <p:sldId id="320" r:id="rId49"/>
    <p:sldId id="303" r:id="rId50"/>
    <p:sldId id="301" r:id="rId51"/>
    <p:sldId id="318" r:id="rId52"/>
    <p:sldId id="335" r:id="rId53"/>
    <p:sldId id="302" r:id="rId54"/>
    <p:sldId id="276" r:id="rId55"/>
    <p:sldId id="284" r:id="rId56"/>
    <p:sldId id="285" r:id="rId57"/>
    <p:sldId id="334" r:id="rId58"/>
    <p:sldId id="286" r:id="rId5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nán Barbosa Camargo" initials="HB" lastIdx="7" clrIdx="0">
    <p:extLst>
      <p:ext uri="{19B8F6BF-5375-455C-9EA6-DF929625EA0E}">
        <p15:presenceInfo xmlns:p15="http://schemas.microsoft.com/office/powerpoint/2012/main" userId="Hernán Barbosa Camargo" providerId="None"/>
      </p:ext>
    </p:extLst>
  </p:cmAuthor>
  <p:cmAuthor id="2" name="Anamaria" initials="A" lastIdx="2" clrIdx="1">
    <p:extLst>
      <p:ext uri="{19B8F6BF-5375-455C-9EA6-DF929625EA0E}">
        <p15:presenceInfo xmlns:p15="http://schemas.microsoft.com/office/powerpoint/2012/main" userId="Anamar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87940" autoAdjust="0"/>
  </p:normalViewPr>
  <p:slideViewPr>
    <p:cSldViewPr snapToGrid="0">
      <p:cViewPr>
        <p:scale>
          <a:sx n="100" d="100"/>
          <a:sy n="100" d="100"/>
        </p:scale>
        <p:origin x="624" y="312"/>
      </p:cViewPr>
      <p:guideLst/>
    </p:cSldViewPr>
  </p:slideViewPr>
  <p:notesTextViewPr>
    <p:cViewPr>
      <p:scale>
        <a:sx n="1" d="1"/>
        <a:sy n="1" d="1"/>
      </p:scale>
      <p:origin x="0" y="0"/>
    </p:cViewPr>
  </p:notesTextViewPr>
  <p:sorterViewPr>
    <p:cViewPr varScale="1">
      <p:scale>
        <a:sx n="1" d="1"/>
        <a:sy n="1" d="1"/>
      </p:scale>
      <p:origin x="0" y="-3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1B392-6916-4CD0-A03D-C5E0BD8B7B1E}" type="datetimeFigureOut">
              <a:rPr lang="es-CO" smtClean="0"/>
              <a:t>03/07/2019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C5242-7DAA-4EDD-BDFD-D0C3F10F6824}" type="slidenum">
              <a:rPr lang="es-CO" smtClean="0"/>
              <a:t>‹Nº›</a:t>
            </a:fld>
            <a:endParaRPr lang="es-CO"/>
          </a:p>
        </p:txBody>
      </p:sp>
    </p:spTree>
    <p:extLst>
      <p:ext uri="{BB962C8B-B14F-4D97-AF65-F5344CB8AC3E}">
        <p14:creationId xmlns:p14="http://schemas.microsoft.com/office/powerpoint/2010/main" val="4260371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a:t>
            </a:fld>
            <a:endParaRPr lang="es-CO"/>
          </a:p>
        </p:txBody>
      </p:sp>
    </p:spTree>
    <p:extLst>
      <p:ext uri="{BB962C8B-B14F-4D97-AF65-F5344CB8AC3E}">
        <p14:creationId xmlns:p14="http://schemas.microsoft.com/office/powerpoint/2010/main" val="2026929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14</a:t>
            </a:fld>
            <a:endParaRPr lang="es-CO"/>
          </a:p>
        </p:txBody>
      </p:sp>
    </p:spTree>
    <p:extLst>
      <p:ext uri="{BB962C8B-B14F-4D97-AF65-F5344CB8AC3E}">
        <p14:creationId xmlns:p14="http://schemas.microsoft.com/office/powerpoint/2010/main" val="386753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15</a:t>
            </a:fld>
            <a:endParaRPr lang="es-CO"/>
          </a:p>
        </p:txBody>
      </p:sp>
    </p:spTree>
    <p:extLst>
      <p:ext uri="{BB962C8B-B14F-4D97-AF65-F5344CB8AC3E}">
        <p14:creationId xmlns:p14="http://schemas.microsoft.com/office/powerpoint/2010/main" val="145952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16</a:t>
            </a:fld>
            <a:endParaRPr lang="es-CO"/>
          </a:p>
        </p:txBody>
      </p:sp>
    </p:spTree>
    <p:extLst>
      <p:ext uri="{BB962C8B-B14F-4D97-AF65-F5344CB8AC3E}">
        <p14:creationId xmlns:p14="http://schemas.microsoft.com/office/powerpoint/2010/main" val="204455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17</a:t>
            </a:fld>
            <a:endParaRPr lang="es-CO"/>
          </a:p>
        </p:txBody>
      </p:sp>
    </p:spTree>
    <p:extLst>
      <p:ext uri="{BB962C8B-B14F-4D97-AF65-F5344CB8AC3E}">
        <p14:creationId xmlns:p14="http://schemas.microsoft.com/office/powerpoint/2010/main" val="204919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18</a:t>
            </a:fld>
            <a:endParaRPr lang="es-CO"/>
          </a:p>
        </p:txBody>
      </p:sp>
    </p:spTree>
    <p:extLst>
      <p:ext uri="{BB962C8B-B14F-4D97-AF65-F5344CB8AC3E}">
        <p14:creationId xmlns:p14="http://schemas.microsoft.com/office/powerpoint/2010/main" val="94047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19</a:t>
            </a:fld>
            <a:endParaRPr lang="es-CO"/>
          </a:p>
        </p:txBody>
      </p:sp>
    </p:spTree>
    <p:extLst>
      <p:ext uri="{BB962C8B-B14F-4D97-AF65-F5344CB8AC3E}">
        <p14:creationId xmlns:p14="http://schemas.microsoft.com/office/powerpoint/2010/main" val="62613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7EC5242-7DAA-4EDD-BDFD-D0C3F10F6824}" type="slidenum">
              <a:rPr lang="es-CO" smtClean="0"/>
              <a:t>20</a:t>
            </a:fld>
            <a:endParaRPr lang="es-CO"/>
          </a:p>
        </p:txBody>
      </p:sp>
    </p:spTree>
    <p:extLst>
      <p:ext uri="{BB962C8B-B14F-4D97-AF65-F5344CB8AC3E}">
        <p14:creationId xmlns:p14="http://schemas.microsoft.com/office/powerpoint/2010/main" val="524897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7EC5242-7DAA-4EDD-BDFD-D0C3F10F6824}" type="slidenum">
              <a:rPr lang="es-CO" smtClean="0"/>
              <a:t>22</a:t>
            </a:fld>
            <a:endParaRPr lang="es-CO"/>
          </a:p>
        </p:txBody>
      </p:sp>
    </p:spTree>
    <p:extLst>
      <p:ext uri="{BB962C8B-B14F-4D97-AF65-F5344CB8AC3E}">
        <p14:creationId xmlns:p14="http://schemas.microsoft.com/office/powerpoint/2010/main" val="3584451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solidFill>
                <a:srgbClr val="FF0000"/>
              </a:solidFill>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26</a:t>
            </a:fld>
            <a:endParaRPr lang="es-CO"/>
          </a:p>
        </p:txBody>
      </p:sp>
    </p:spTree>
    <p:extLst>
      <p:ext uri="{BB962C8B-B14F-4D97-AF65-F5344CB8AC3E}">
        <p14:creationId xmlns:p14="http://schemas.microsoft.com/office/powerpoint/2010/main" val="359523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27</a:t>
            </a:fld>
            <a:endParaRPr lang="es-CO"/>
          </a:p>
        </p:txBody>
      </p:sp>
    </p:spTree>
    <p:extLst>
      <p:ext uri="{BB962C8B-B14F-4D97-AF65-F5344CB8AC3E}">
        <p14:creationId xmlns:p14="http://schemas.microsoft.com/office/powerpoint/2010/main" val="204767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a:t>
            </a:fld>
            <a:endParaRPr lang="es-CO"/>
          </a:p>
        </p:txBody>
      </p:sp>
    </p:spTree>
    <p:extLst>
      <p:ext uri="{BB962C8B-B14F-4D97-AF65-F5344CB8AC3E}">
        <p14:creationId xmlns:p14="http://schemas.microsoft.com/office/powerpoint/2010/main" val="197540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Con base en lo anterior podemos concluir que el Sistema Nacional de Áreas Protegidas de Colombia aún no es completo. Sin embargo es importante destacar el esfuerzo por contar con un inventario de áreas protegidas sistematizado y aunque se cuenta con un sistema de categorías, este aún no ha sido actualizado y complementado, tanto en sus ámbitos de gestión, en sus formas de gobierno, así como en la vinculación de los diferentes niveles de biodiversidad, estado de conservación y ámbitos de gestión.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notable el esfuerzo por consolidar subsistemas regionales y temáticos de áreas protegidas, reconociendo el aporte de los Departamentos y Municipios en esta tarea, sin embargo crear y consolidar los que aún faltan es una tarea a cumplir en el corto plazo.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cuanto a la participación de diferentes actores en las diferentes instancias  se reconoce la dinámica y vinculación sobre todo de Actores Comunitarios y Entes Territoriales a los diferentes espacios, sin embargo vincular sectores y sociedad civil en general es una premisa a cumplir, reconociendo la necesidad de integración entre ellos a fin de tomar las mejores decisiones en función de los diferentes instrumentos de planificación de los subsistemas que requerirán diseño, actualización y puesta en marcha en consonancia con las directrices emanadas del plan de acción del SINAP.</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28</a:t>
            </a:fld>
            <a:endParaRPr lang="es-CO"/>
          </a:p>
        </p:txBody>
      </p:sp>
    </p:spTree>
    <p:extLst>
      <p:ext uri="{BB962C8B-B14F-4D97-AF65-F5344CB8AC3E}">
        <p14:creationId xmlns:p14="http://schemas.microsoft.com/office/powerpoint/2010/main" val="209654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Con base en lo anterior podemos concluir que el Sistema Nacional de Áreas Protegidas de Colombia aún no es completo. Sin embargo es importante destacar el esfuerzo por contar con un inventario de áreas protegidas sistematizado y aunque se cuenta con un sistema de categorías, este aún no ha sido actualizado y complementado, tanto en sus ámbitos de gestión, en sus formas de gobierno, así como en la vinculación de los diferentes niveles de biodiversidad, estado de conservación y ámbitos de gestión.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notable el esfuerzo por consolidar subsistemas regionales y temáticos de áreas protegidas, reconociendo el aporte de los Departamentos y Municipios en esta tarea, sin embargo crear y consolidar los que aún faltan es una tarea a cumplir en el corto plazo.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cuanto a la participación de diferentes actores en las diferentes instancias  se reconoce la dinámica y vinculación sobre todo de Actores Comunitarios y Entes Territoriales a los diferentes espacios, sin embargo vincular sectores y sociedad civil en general es una premisa a cumplir, reconociendo la necesidad de integración entre ellos a fin de tomar las mejores decisiones en función de los diferentes instrumentos de planificación de los subsistemas que requerirán diseño, actualización y puesta en marcha en consonancia con las directrices emanadas del plan de acción del SINAP.</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29</a:t>
            </a:fld>
            <a:endParaRPr lang="es-CO"/>
          </a:p>
        </p:txBody>
      </p:sp>
    </p:spTree>
    <p:extLst>
      <p:ext uri="{BB962C8B-B14F-4D97-AF65-F5344CB8AC3E}">
        <p14:creationId xmlns:p14="http://schemas.microsoft.com/office/powerpoint/2010/main" val="245382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a:t>
            </a:r>
            <a:r>
              <a:rPr lang="es-CO" baseline="0" dirty="0"/>
              <a:t> EL MAPA DE </a:t>
            </a:r>
            <a:r>
              <a:rPr lang="es-ES_tradnl" baseline="0" dirty="0"/>
              <a:t>ÁREAS CON PLANES DE MANEJO</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30</a:t>
            </a:fld>
            <a:endParaRPr lang="es-CO"/>
          </a:p>
        </p:txBody>
      </p:sp>
    </p:spTree>
    <p:extLst>
      <p:ext uri="{BB962C8B-B14F-4D97-AF65-F5344CB8AC3E}">
        <p14:creationId xmlns:p14="http://schemas.microsoft.com/office/powerpoint/2010/main" val="215283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a:t>
            </a:r>
            <a:r>
              <a:rPr lang="es-CO" baseline="0" dirty="0"/>
              <a:t> EL MAPA DE </a:t>
            </a:r>
            <a:r>
              <a:rPr lang="es-ES_tradnl" baseline="0" dirty="0"/>
              <a:t>ÁREAS CON PLANES DE MANEJO</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31</a:t>
            </a:fld>
            <a:endParaRPr lang="es-CO"/>
          </a:p>
        </p:txBody>
      </p:sp>
    </p:spTree>
    <p:extLst>
      <p:ext uri="{BB962C8B-B14F-4D97-AF65-F5344CB8AC3E}">
        <p14:creationId xmlns:p14="http://schemas.microsoft.com/office/powerpoint/2010/main" val="192426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a:p>
            <a:endParaRPr lang="es-ES_tradnl" dirty="0"/>
          </a:p>
          <a:p>
            <a:r>
              <a:rPr lang="es-ES_tradnl" dirty="0"/>
              <a:t>CAMBIAR</a:t>
            </a:r>
            <a:r>
              <a:rPr lang="es-ES_tradnl" baseline="0" dirty="0"/>
              <a:t> LAS GRÁFICA POR DOS GRÁFICAS</a:t>
            </a:r>
            <a:endParaRPr lang="es-ES_tradnl"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32</a:t>
            </a:fld>
            <a:endParaRPr lang="es-CO"/>
          </a:p>
        </p:txBody>
      </p:sp>
    </p:spTree>
    <p:extLst>
      <p:ext uri="{BB962C8B-B14F-4D97-AF65-F5344CB8AC3E}">
        <p14:creationId xmlns:p14="http://schemas.microsoft.com/office/powerpoint/2010/main" val="1259577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a:p>
            <a:endParaRPr lang="es-ES_tradnl" dirty="0"/>
          </a:p>
          <a:p>
            <a:r>
              <a:rPr lang="es-ES_tradnl" dirty="0"/>
              <a:t>CAMBIAR</a:t>
            </a:r>
            <a:r>
              <a:rPr lang="es-ES_tradnl" baseline="0" dirty="0"/>
              <a:t> LAS GRÁFICA POR DOS GRÁFICAS</a:t>
            </a:r>
            <a:endParaRPr lang="es-ES_tradnl"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33</a:t>
            </a:fld>
            <a:endParaRPr lang="es-CO"/>
          </a:p>
        </p:txBody>
      </p:sp>
    </p:spTree>
    <p:extLst>
      <p:ext uri="{BB962C8B-B14F-4D97-AF65-F5344CB8AC3E}">
        <p14:creationId xmlns:p14="http://schemas.microsoft.com/office/powerpoint/2010/main" val="413892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aseline="0" dirty="0"/>
          </a:p>
          <a:p>
            <a:endParaRPr lang="es-CO" baseline="0" dirty="0"/>
          </a:p>
          <a:p>
            <a:r>
              <a:rPr lang="es-CO" baseline="0" dirty="0"/>
              <a:t>INCLUIR TABLAS DE BRECHAS</a:t>
            </a:r>
          </a:p>
          <a:p>
            <a:endParaRPr lang="es-CO" baseline="0" dirty="0"/>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34</a:t>
            </a:fld>
            <a:endParaRPr lang="es-CO"/>
          </a:p>
        </p:txBody>
      </p:sp>
    </p:spTree>
    <p:extLst>
      <p:ext uri="{BB962C8B-B14F-4D97-AF65-F5344CB8AC3E}">
        <p14:creationId xmlns:p14="http://schemas.microsoft.com/office/powerpoint/2010/main" val="346620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aseline="0" dirty="0"/>
          </a:p>
          <a:p>
            <a:endParaRPr lang="es-CO" baseline="0" dirty="0"/>
          </a:p>
          <a:p>
            <a:r>
              <a:rPr lang="es-CO" baseline="0" dirty="0"/>
              <a:t>INCLUIR TABLAS DE BRECHAS</a:t>
            </a:r>
          </a:p>
          <a:p>
            <a:endParaRPr lang="es-CO" baseline="0" dirty="0"/>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35</a:t>
            </a:fld>
            <a:endParaRPr lang="es-CO"/>
          </a:p>
        </p:txBody>
      </p:sp>
    </p:spTree>
    <p:extLst>
      <p:ext uri="{BB962C8B-B14F-4D97-AF65-F5344CB8AC3E}">
        <p14:creationId xmlns:p14="http://schemas.microsoft.com/office/powerpoint/2010/main" val="1084384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a:t>
            </a:r>
            <a:r>
              <a:rPr lang="es-CO" baseline="0" dirty="0"/>
              <a:t> EL MAPA DE </a:t>
            </a:r>
            <a:r>
              <a:rPr lang="es-ES_tradnl" baseline="0" dirty="0"/>
              <a:t>ÁREAS CON PLANES DE MANEJO</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36</a:t>
            </a:fld>
            <a:endParaRPr lang="es-CO"/>
          </a:p>
        </p:txBody>
      </p:sp>
    </p:spTree>
    <p:extLst>
      <p:ext uri="{BB962C8B-B14F-4D97-AF65-F5344CB8AC3E}">
        <p14:creationId xmlns:p14="http://schemas.microsoft.com/office/powerpoint/2010/main" val="445968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a:t>
            </a:r>
            <a:r>
              <a:rPr lang="es-CO" baseline="0" dirty="0"/>
              <a:t> EL MAPA DE </a:t>
            </a:r>
            <a:r>
              <a:rPr lang="es-ES_tradnl" baseline="0" dirty="0"/>
              <a:t>ÁREAS CON PLANES DE MANEJO</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37</a:t>
            </a:fld>
            <a:endParaRPr lang="es-CO"/>
          </a:p>
        </p:txBody>
      </p:sp>
    </p:spTree>
    <p:extLst>
      <p:ext uri="{BB962C8B-B14F-4D97-AF65-F5344CB8AC3E}">
        <p14:creationId xmlns:p14="http://schemas.microsoft.com/office/powerpoint/2010/main" val="36642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a:t>
            </a:fld>
            <a:endParaRPr lang="es-CO"/>
          </a:p>
        </p:txBody>
      </p:sp>
    </p:spTree>
    <p:extLst>
      <p:ext uri="{BB962C8B-B14F-4D97-AF65-F5344CB8AC3E}">
        <p14:creationId xmlns:p14="http://schemas.microsoft.com/office/powerpoint/2010/main" val="17582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a:t>
            </a:r>
            <a:r>
              <a:rPr lang="es-CO" baseline="0" dirty="0"/>
              <a:t> EL MAPA DE </a:t>
            </a:r>
            <a:r>
              <a:rPr lang="es-ES_tradnl" baseline="0" dirty="0"/>
              <a:t>ÁREAS CON PLANES DE MANEJO</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38</a:t>
            </a:fld>
            <a:endParaRPr lang="es-CO"/>
          </a:p>
        </p:txBody>
      </p:sp>
    </p:spTree>
    <p:extLst>
      <p:ext uri="{BB962C8B-B14F-4D97-AF65-F5344CB8AC3E}">
        <p14:creationId xmlns:p14="http://schemas.microsoft.com/office/powerpoint/2010/main" val="552812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39</a:t>
            </a:fld>
            <a:endParaRPr lang="es-CO"/>
          </a:p>
        </p:txBody>
      </p:sp>
    </p:spTree>
    <p:extLst>
      <p:ext uri="{BB962C8B-B14F-4D97-AF65-F5344CB8AC3E}">
        <p14:creationId xmlns:p14="http://schemas.microsoft.com/office/powerpoint/2010/main" val="840433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40</a:t>
            </a:fld>
            <a:endParaRPr lang="es-CO"/>
          </a:p>
        </p:txBody>
      </p:sp>
    </p:spTree>
    <p:extLst>
      <p:ext uri="{BB962C8B-B14F-4D97-AF65-F5344CB8AC3E}">
        <p14:creationId xmlns:p14="http://schemas.microsoft.com/office/powerpoint/2010/main" val="2971862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CO" dirty="0"/>
              <a:t>Tales Unidades de Producción Agropecuaria no están distinguidas por el tipo de habitante, es decir, se trata de población indígena, negra o campesina, en todo caso rural. </a:t>
            </a:r>
          </a:p>
          <a:p>
            <a:pPr marL="0" indent="0">
              <a:buNone/>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Sin embargo, hay que tener en cuenta que este censo fue declarativo, y muchos de los campesinos declaran tener propiedad privada sobre sus predios, aunque jurídicamente esta no ha sido formalizada.</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42</a:t>
            </a:fld>
            <a:endParaRPr lang="es-CO"/>
          </a:p>
        </p:txBody>
      </p:sp>
    </p:spTree>
    <p:extLst>
      <p:ext uri="{BB962C8B-B14F-4D97-AF65-F5344CB8AC3E}">
        <p14:creationId xmlns:p14="http://schemas.microsoft.com/office/powerpoint/2010/main" val="193833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Sin incluir dentro de esta cifra población asociada a pueblos indígenas o comunidades negras</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43</a:t>
            </a:fld>
            <a:endParaRPr lang="es-CO"/>
          </a:p>
        </p:txBody>
      </p:sp>
    </p:spTree>
    <p:extLst>
      <p:ext uri="{BB962C8B-B14F-4D97-AF65-F5344CB8AC3E}">
        <p14:creationId xmlns:p14="http://schemas.microsoft.com/office/powerpoint/2010/main" val="3023865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a:t>Información geográfica digitalizada por PNN  mediante sensores remotos. Esta digitalización no permite determinar el tipo de construcción, por ejemplo: casa, bodegas, instituciones, etc.</a:t>
            </a:r>
          </a:p>
          <a:p>
            <a:pPr marL="0" indent="0">
              <a:buNone/>
            </a:pPr>
            <a:endParaRPr lang="es-CO" sz="1200" dirty="0"/>
          </a:p>
          <a:p>
            <a:pPr marL="0" indent="0">
              <a:buNone/>
            </a:pPr>
            <a:r>
              <a:rPr lang="es-CO" sz="1200" dirty="0"/>
              <a:t>COMENTARIO:</a:t>
            </a:r>
            <a:r>
              <a:rPr lang="es-CO" sz="1200" baseline="0" dirty="0"/>
              <a:t> HAY UN ERROR. LAS 15,495 NO SON CONSTRUCCIONES PARA ACTIVIDADES AGROPECUARIAS. SON TOTAL DE CONSTRUCCIONES SIN DISTINGUIR EL TIPO. </a:t>
            </a:r>
            <a:endParaRPr lang="es-CO" sz="120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44</a:t>
            </a:fld>
            <a:endParaRPr lang="es-CO"/>
          </a:p>
        </p:txBody>
      </p:sp>
    </p:spTree>
    <p:extLst>
      <p:ext uri="{BB962C8B-B14F-4D97-AF65-F5344CB8AC3E}">
        <p14:creationId xmlns:p14="http://schemas.microsoft.com/office/powerpoint/2010/main" val="3621281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según el Índice de DANE Pobreza Multidimensional ajustado, lo que corresponde a un 19,4% más en comparación con el total nacional, en el que el 45,6% de la población residente se declaró en condición de pobreza multidimensional (DANE, 2014). Estas cifras indican que la población asentada en áreas del SPNN se halla entre la más pobre del país. </a:t>
            </a:r>
          </a:p>
          <a:p>
            <a:endParaRPr lang="es-CO" dirty="0"/>
          </a:p>
          <a:p>
            <a:r>
              <a:rPr lang="es-CO" dirty="0"/>
              <a:t>COMENTARIO:</a:t>
            </a:r>
            <a:r>
              <a:rPr lang="es-CO" baseline="0" dirty="0"/>
              <a:t> 19,4 % MAS POBRE EN COMPARACION CON EL TOTAL NACIONAL “RURAL DISPERSO” FALTA INCLUIR ESAS DOS PALABRAS</a:t>
            </a:r>
          </a:p>
          <a:p>
            <a:endParaRPr lang="es-CO" baseline="0" dirty="0"/>
          </a:p>
          <a:p>
            <a:r>
              <a:rPr lang="es-CO" baseline="0" dirty="0"/>
              <a:t>CAMBIAR UNIDAD DE VÍSTIMAS POR REGISTRO DE VÍCTIMAS</a:t>
            </a:r>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45</a:t>
            </a:fld>
            <a:endParaRPr lang="es-CO"/>
          </a:p>
        </p:txBody>
      </p:sp>
    </p:spTree>
    <p:extLst>
      <p:ext uri="{BB962C8B-B14F-4D97-AF65-F5344CB8AC3E}">
        <p14:creationId xmlns:p14="http://schemas.microsoft.com/office/powerpoint/2010/main" val="264475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Asimismo, del total de UPA referidas con áreas en uso agropecuario, se estima que los pastos representan el 93,4% de la cobertura del suelo, mientras que, los usos agrícolas representan el 6,3% (81,3 mil hectáreas) e infraestructura agropecuaria (1.600 ha.) representando un 0,3% del área de uso agropecuario.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El CNA plantea que el 46,2% del área sembrada en PNN corresponde a cultivos de carácter permanente, el 35,2% a cultivos asociados y el 18,6% a cultivos transitorios. La mayor participación de cultivos está representada por tubérculos y plátano con un 32,2%, tratándose de alimentos, generalmente asociados, a la agricultura familiar. </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46</a:t>
            </a:fld>
            <a:endParaRPr lang="es-CO"/>
          </a:p>
        </p:txBody>
      </p:sp>
    </p:spTree>
    <p:extLst>
      <p:ext uri="{BB962C8B-B14F-4D97-AF65-F5344CB8AC3E}">
        <p14:creationId xmlns:p14="http://schemas.microsoft.com/office/powerpoint/2010/main" val="418998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Asimismo, del total de UPA referidas con áreas en uso agropecuario, se estima que los pastos representan el 93,4% de la cobertura del suelo, mientras que, los usos agrícolas representan el 6,3% (81,3 mil hectáreas) e infraestructura agropecuaria (1.600 ha.) representando un 0,3% del área de uso agropecuario.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El CNA plantea que el 46,2% del área sembrada en PNN corresponde a cultivos de carácter permanente, el 35,2% a cultivos asociados y el 18,6% a cultivos transitorios. La mayor participación de cultivos está representada por tubérculos y plátano con un 32,2%, tratándose de alimentos, generalmente asociados, a la agricultura familiar. </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47</a:t>
            </a:fld>
            <a:endParaRPr lang="es-CO"/>
          </a:p>
        </p:txBody>
      </p:sp>
    </p:spTree>
    <p:extLst>
      <p:ext uri="{BB962C8B-B14F-4D97-AF65-F5344CB8AC3E}">
        <p14:creationId xmlns:p14="http://schemas.microsoft.com/office/powerpoint/2010/main" val="682974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Se cuenta con un inventario total de 157 senderos de los cuales el 50% corresponden a senderos terrestres, 4% a senderos acuáticos, 35% a senderos submarinos y el 10% a playas. Los senderos terrestres abarcan un total de 372,2 kilómetros, y el 91,08% del total de los atractivos tiene capacidad de carga determinada. Se oferta un total de 17 actividades diferentes, según las características del área protegida y se prestan un total de siete (7) servicios incluyendo camping, guianza o interpretación ambiental, centro de visitantes, centros de buceo, centros de interpretación, préstamo de equipos para el desarrollo de las actividades y venta de suvenires.</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48</a:t>
            </a:fld>
            <a:endParaRPr lang="es-CO"/>
          </a:p>
        </p:txBody>
      </p:sp>
    </p:spTree>
    <p:extLst>
      <p:ext uri="{BB962C8B-B14F-4D97-AF65-F5344CB8AC3E}">
        <p14:creationId xmlns:p14="http://schemas.microsoft.com/office/powerpoint/2010/main" val="112160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6</a:t>
            </a:fld>
            <a:endParaRPr lang="es-CO"/>
          </a:p>
        </p:txBody>
      </p:sp>
    </p:spTree>
    <p:extLst>
      <p:ext uri="{BB962C8B-B14F-4D97-AF65-F5344CB8AC3E}">
        <p14:creationId xmlns:p14="http://schemas.microsoft.com/office/powerpoint/2010/main" val="1254413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 </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49</a:t>
            </a:fld>
            <a:endParaRPr lang="es-CO"/>
          </a:p>
        </p:txBody>
      </p:sp>
    </p:spTree>
    <p:extLst>
      <p:ext uri="{BB962C8B-B14F-4D97-AF65-F5344CB8AC3E}">
        <p14:creationId xmlns:p14="http://schemas.microsoft.com/office/powerpoint/2010/main" val="16922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Ajustar la figura</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50</a:t>
            </a:fld>
            <a:endParaRPr lang="es-CO"/>
          </a:p>
        </p:txBody>
      </p:sp>
    </p:spTree>
    <p:extLst>
      <p:ext uri="{BB962C8B-B14F-4D97-AF65-F5344CB8AC3E}">
        <p14:creationId xmlns:p14="http://schemas.microsoft.com/office/powerpoint/2010/main" val="1111800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Ajustar la figura</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51</a:t>
            </a:fld>
            <a:endParaRPr lang="es-CO"/>
          </a:p>
        </p:txBody>
      </p:sp>
    </p:spTree>
    <p:extLst>
      <p:ext uri="{BB962C8B-B14F-4D97-AF65-F5344CB8AC3E}">
        <p14:creationId xmlns:p14="http://schemas.microsoft.com/office/powerpoint/2010/main" val="1054181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Ajustar la figura</a:t>
            </a: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52</a:t>
            </a:fld>
            <a:endParaRPr lang="es-CO"/>
          </a:p>
        </p:txBody>
      </p:sp>
    </p:spTree>
    <p:extLst>
      <p:ext uri="{BB962C8B-B14F-4D97-AF65-F5344CB8AC3E}">
        <p14:creationId xmlns:p14="http://schemas.microsoft.com/office/powerpoint/2010/main" val="392496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COMENTARIO:</a:t>
            </a:r>
            <a:r>
              <a:rPr lang="es-ES" sz="1200" kern="1200" baseline="0" dirty="0">
                <a:solidFill>
                  <a:schemeClr val="tx1"/>
                </a:solidFill>
                <a:effectLst/>
                <a:latin typeface="+mn-lt"/>
                <a:ea typeface="+mn-ea"/>
                <a:cs typeface="+mn-cs"/>
              </a:rPr>
              <a:t> QUITAR DE ESTA LAS IMÁGENES Y CIFRAS DE LA DERECHA.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54</a:t>
            </a:fld>
            <a:endParaRPr lang="es-CO"/>
          </a:p>
        </p:txBody>
      </p:sp>
    </p:spTree>
    <p:extLst>
      <p:ext uri="{BB962C8B-B14F-4D97-AF65-F5344CB8AC3E}">
        <p14:creationId xmlns:p14="http://schemas.microsoft.com/office/powerpoint/2010/main" val="2998026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55</a:t>
            </a:fld>
            <a:endParaRPr lang="es-CO"/>
          </a:p>
        </p:txBody>
      </p:sp>
    </p:spTree>
    <p:extLst>
      <p:ext uri="{BB962C8B-B14F-4D97-AF65-F5344CB8AC3E}">
        <p14:creationId xmlns:p14="http://schemas.microsoft.com/office/powerpoint/2010/main" val="4278401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QUITAR DE ESTA LAS IMÁGENES Y CIFRAS DE LA DERECHA.</a:t>
            </a:r>
          </a:p>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56</a:t>
            </a:fld>
            <a:endParaRPr lang="es-CO"/>
          </a:p>
        </p:txBody>
      </p:sp>
    </p:spTree>
    <p:extLst>
      <p:ext uri="{BB962C8B-B14F-4D97-AF65-F5344CB8AC3E}">
        <p14:creationId xmlns:p14="http://schemas.microsoft.com/office/powerpoint/2010/main" val="3895906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QUITAR DE ESTA LAS IMÁGENES Y CIFRAS DE LA DERECHA.</a:t>
            </a:r>
          </a:p>
          <a:p>
            <a:r>
              <a:rPr lang="es-ES" sz="1200" kern="1200" dirty="0">
                <a:solidFill>
                  <a:schemeClr val="tx1"/>
                </a:solidFill>
                <a:effectLst/>
                <a:latin typeface="+mn-lt"/>
                <a:ea typeface="+mn-ea"/>
                <a:cs typeface="+mn-cs"/>
              </a:rPr>
              <a:t>Es este punto podemos señalar que no contamos con un Sistema Nacional de Áreas Protegidas Equitativa y Efectivamente gestionado. Las cifras que dan cuenta de la adopción y vigencia de los instrumentos de planeación del manejo que orientan el cumplimiento de los objetivos de conservación de las áreas protegidas aún son muy bajas, al igual que aquellas que muestran la evaluación de la efectividad de su manejo. Los resultados de las evaluaciones de efectividad realizadas en algunos subsistemas evidencian necesidades de mejora en el índice de efectividad de manejo de las áreas y  arrojan datos críticos entre otros aspectos,  en relación con la sostenibilidad financiera de las áreas protegidas y su articulación en los instrumentos de planificación y ordenamiento territorial. </a:t>
            </a:r>
            <a:endParaRPr lang="es-CO"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falta claridad en la tenencia de la tierra en las áreas protegidas públicas, los altos niveles de informalidad en la tenencia y las disposiciones normativas que no permiten formalizar la propiedad en algunas áreas protegidas del SINAP, </a:t>
            </a:r>
            <a:r>
              <a:rPr lang="es-CO" sz="1200" kern="1200" dirty="0">
                <a:solidFill>
                  <a:schemeClr val="tx1"/>
                </a:solidFill>
                <a:effectLst/>
                <a:latin typeface="+mn-lt"/>
                <a:ea typeface="+mn-ea"/>
                <a:cs typeface="+mn-cs"/>
              </a:rPr>
              <a:t>considerando que las áreas protegidas están habitadas principalmente por población campesina joven, en edad económicamente activa y grupos étnicos, con elevadas condiciones de pobreza y vulnerabilidad en comparación con la que se encuentran en el resto área rural a nivel nacional, constituye un elemento que potencializa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En las áreas protegidas se están llevando a cabo usos no contemplados para algunas categorías de manejo, los cuales generan impactos negativos en las áreas e intensifican los conflictos </a:t>
            </a:r>
            <a:r>
              <a:rPr lang="es-CO" sz="1200" kern="1200" dirty="0" err="1">
                <a:solidFill>
                  <a:schemeClr val="tx1"/>
                </a:solidFill>
                <a:effectLst/>
                <a:latin typeface="+mn-lt"/>
                <a:ea typeface="+mn-ea"/>
                <a:cs typeface="+mn-cs"/>
              </a:rPr>
              <a:t>socioambientales</a:t>
            </a:r>
            <a:r>
              <a:rPr lang="es-CO" sz="1200" kern="1200" dirty="0">
                <a:solidFill>
                  <a:schemeClr val="tx1"/>
                </a:solidFill>
                <a:effectLst/>
                <a:latin typeface="+mn-lt"/>
                <a:ea typeface="+mn-ea"/>
                <a:cs typeface="+mn-cs"/>
              </a:rPr>
              <a:t> alrededor de estas. Los niveles de deforestación y transformación de coberturas tienden a incrementarse, al lado de la presencia de cultivos de uso ilícito, resultando particularmente preocupante su concentración en algunas áreas protegidas.</a:t>
            </a: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57</a:t>
            </a:fld>
            <a:endParaRPr lang="es-CO"/>
          </a:p>
        </p:txBody>
      </p:sp>
    </p:spTree>
    <p:extLst>
      <p:ext uri="{BB962C8B-B14F-4D97-AF65-F5344CB8AC3E}">
        <p14:creationId xmlns:p14="http://schemas.microsoft.com/office/powerpoint/2010/main" val="2020940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58</a:t>
            </a:fld>
            <a:endParaRPr lang="es-CO"/>
          </a:p>
        </p:txBody>
      </p:sp>
    </p:spTree>
    <p:extLst>
      <p:ext uri="{BB962C8B-B14F-4D97-AF65-F5344CB8AC3E}">
        <p14:creationId xmlns:p14="http://schemas.microsoft.com/office/powerpoint/2010/main" val="119789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Adicionalmente de las 5 unidades identificadas en 2009 en el área marina con omisión, a la fecha se encuentran con algún nivel de representatividad en el sistema todas las unidades. No obstante y de acuerdo con el  mapa 1 existen unidades con una muy baja representatividad como es el caso de la unidad Caribe Oceánica – Caribe Marino y Palomino Marino entre otras. </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EC5242-7DAA-4EDD-BDFD-D0C3F10F6824}" type="slidenum">
              <a:rPr lang="es-CO" smtClean="0"/>
              <a:t>7</a:t>
            </a:fld>
            <a:endParaRPr lang="es-CO"/>
          </a:p>
        </p:txBody>
      </p:sp>
    </p:spTree>
    <p:extLst>
      <p:ext uri="{BB962C8B-B14F-4D97-AF65-F5344CB8AC3E}">
        <p14:creationId xmlns:p14="http://schemas.microsoft.com/office/powerpoint/2010/main" val="180249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Necesidad de incorporar nuevos elementos a</a:t>
            </a:r>
            <a:r>
              <a:rPr lang="es-CO" baseline="0" dirty="0"/>
              <a:t> la identificación de vacíos y definición de prioridades:</a:t>
            </a:r>
          </a:p>
          <a:p>
            <a:r>
              <a:rPr lang="es-CO" baseline="0" dirty="0"/>
              <a:t>Por </a:t>
            </a:r>
            <a:r>
              <a:rPr lang="es-CO" baseline="0" dirty="0" err="1"/>
              <a:t>Ej</a:t>
            </a:r>
            <a:r>
              <a:rPr lang="es-CO" baseline="0" dirty="0"/>
              <a:t>:</a:t>
            </a:r>
          </a:p>
          <a:p>
            <a:r>
              <a:rPr lang="es-CO" baseline="0" dirty="0"/>
              <a:t>Vulnerabilidad de biomas al cambio climático</a:t>
            </a:r>
          </a:p>
          <a:p>
            <a:r>
              <a:rPr lang="es-CO" baseline="0" dirty="0"/>
              <a:t>Registros de especies</a:t>
            </a:r>
          </a:p>
          <a:p>
            <a:r>
              <a:rPr lang="es-CO" baseline="0" dirty="0"/>
              <a:t>Ecosistemas en peligro</a:t>
            </a:r>
          </a:p>
          <a:p>
            <a:endParaRPr lang="es-C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Para concluir podemos afirmar que el Sistema Nacional de Áreas Protegidas de Colombia aún no es ecológicamente representativo.</a:t>
            </a:r>
            <a:r>
              <a:rPr lang="es-ES" sz="1200" kern="1200" dirty="0">
                <a:solidFill>
                  <a:schemeClr val="tx1"/>
                </a:solidFill>
                <a:effectLst/>
                <a:latin typeface="+mn-lt"/>
                <a:ea typeface="+mn-ea"/>
                <a:cs typeface="+mn-cs"/>
              </a:rPr>
              <a:t> El esfuerzo por parte de las diferentes Autoridades Ambientales por representar unidades en omisión o baja representatividad es notorio, sin embargo aún en la escala 1:500.000 se observan unidades sin representar. Para los ambientes marinos aunque las unidades están con algún nivel de representación se observa que para el Caribe existe una muy baja representatividad para algunas de ellas. Se destaca el avance en cuanto a los  nuevos insumos en la escala 1:100.000, que imponen nuevos retos al sistema. Es evidente la necesidad de detallar la escala y sus correspondientes unidades para los ambientes marinos para tomar las mejores decisiones en materia de conservación de la biodiversidad. Con los nuevos insumos con los que se cuenta se hace necesario reactivar la mesa de prioridades de conservación, a fin de orientar el ejercicio en el nivel nacional, integrando variables diferentes a la de la representatividad ecológica.</a:t>
            </a:r>
            <a:endParaRPr lang="es-CO" sz="1200" kern="1200" dirty="0">
              <a:solidFill>
                <a:schemeClr val="tx1"/>
              </a:solidFill>
              <a:effectLst/>
              <a:latin typeface="+mn-lt"/>
              <a:ea typeface="+mn-ea"/>
              <a:cs typeface="+mn-cs"/>
            </a:endParaRPr>
          </a:p>
          <a:p>
            <a:endParaRPr lang="es-CO" baseline="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8</a:t>
            </a:fld>
            <a:endParaRPr lang="es-CO"/>
          </a:p>
        </p:txBody>
      </p:sp>
    </p:spTree>
    <p:extLst>
      <p:ext uri="{BB962C8B-B14F-4D97-AF65-F5344CB8AC3E}">
        <p14:creationId xmlns:p14="http://schemas.microsoft.com/office/powerpoint/2010/main" val="163825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Necesidad de incorporar nuevos elementos a</a:t>
            </a:r>
            <a:r>
              <a:rPr lang="es-CO" baseline="0" dirty="0"/>
              <a:t> la identificación de vacíos y definición de prioridades:</a:t>
            </a:r>
          </a:p>
          <a:p>
            <a:r>
              <a:rPr lang="es-CO" baseline="0" dirty="0"/>
              <a:t>Por </a:t>
            </a:r>
            <a:r>
              <a:rPr lang="es-CO" baseline="0" dirty="0" err="1"/>
              <a:t>Ej</a:t>
            </a:r>
            <a:r>
              <a:rPr lang="es-CO" baseline="0" dirty="0"/>
              <a:t>:</a:t>
            </a:r>
          </a:p>
          <a:p>
            <a:r>
              <a:rPr lang="es-CO" baseline="0" dirty="0"/>
              <a:t>Vulnerabilidad de biomas al cambio climático</a:t>
            </a:r>
          </a:p>
          <a:p>
            <a:r>
              <a:rPr lang="es-CO" baseline="0" dirty="0"/>
              <a:t>Registros de especies</a:t>
            </a:r>
          </a:p>
          <a:p>
            <a:r>
              <a:rPr lang="es-CO" baseline="0" dirty="0"/>
              <a:t>Ecosistemas en peligro</a:t>
            </a:r>
          </a:p>
          <a:p>
            <a:endParaRPr lang="es-C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Para concluir podemos afirmar que el Sistema Nacional de Áreas Protegidas de Colombia aún no es ecológicamente representativo.</a:t>
            </a:r>
            <a:r>
              <a:rPr lang="es-ES" sz="1200" kern="1200" dirty="0">
                <a:solidFill>
                  <a:schemeClr val="tx1"/>
                </a:solidFill>
                <a:effectLst/>
                <a:latin typeface="+mn-lt"/>
                <a:ea typeface="+mn-ea"/>
                <a:cs typeface="+mn-cs"/>
              </a:rPr>
              <a:t> El esfuerzo por parte de las diferentes Autoridades Ambientales por representar unidades en omisión o baja representatividad es notorio, sin embargo aún en la escala 1:500.000 se observan unidades sin representar. Para los ambientes marinos aunque las unidades están con algún nivel de representación se observa que para el Caribe existe una muy baja representatividad para algunas de ellas. Se destaca el avance en cuanto a los  nuevos insumos en la escala 1:100.000, que imponen nuevos retos al sistema. Es evidente la necesidad de detallar la escala y sus correspondientes unidades para los ambientes marinos para tomar las mejores decisiones en materia de conservación de la biodiversidad. Con los nuevos insumos con los que se cuenta se hace necesario reactivar la mesa de prioridades de conservación, a fin de orientar el ejercicio en el nivel nacional, integrando variables diferentes a la de la representatividad ecológica.</a:t>
            </a:r>
            <a:endParaRPr lang="es-CO" sz="1200" kern="1200" dirty="0">
              <a:solidFill>
                <a:schemeClr val="tx1"/>
              </a:solidFill>
              <a:effectLst/>
              <a:latin typeface="+mn-lt"/>
              <a:ea typeface="+mn-ea"/>
              <a:cs typeface="+mn-cs"/>
            </a:endParaRPr>
          </a:p>
          <a:p>
            <a:endParaRPr lang="es-CO" baseline="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9</a:t>
            </a:fld>
            <a:endParaRPr lang="es-CO"/>
          </a:p>
        </p:txBody>
      </p:sp>
    </p:spTree>
    <p:extLst>
      <p:ext uri="{BB962C8B-B14F-4D97-AF65-F5344CB8AC3E}">
        <p14:creationId xmlns:p14="http://schemas.microsoft.com/office/powerpoint/2010/main" val="1098193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Necesidad de incorporar nuevos elementos a</a:t>
            </a:r>
            <a:r>
              <a:rPr lang="es-CO" baseline="0" dirty="0"/>
              <a:t> la identificación de vacíos y definición de prioridades:</a:t>
            </a:r>
          </a:p>
          <a:p>
            <a:r>
              <a:rPr lang="es-CO" baseline="0" dirty="0"/>
              <a:t>Por </a:t>
            </a:r>
            <a:r>
              <a:rPr lang="es-CO" baseline="0" dirty="0" err="1"/>
              <a:t>Ej</a:t>
            </a:r>
            <a:r>
              <a:rPr lang="es-CO" baseline="0" dirty="0"/>
              <a:t>:</a:t>
            </a:r>
          </a:p>
          <a:p>
            <a:r>
              <a:rPr lang="es-CO" baseline="0" dirty="0"/>
              <a:t>Vulnerabilidad de biomas al cambio climático</a:t>
            </a:r>
          </a:p>
          <a:p>
            <a:r>
              <a:rPr lang="es-CO" baseline="0" dirty="0"/>
              <a:t>Registros de especies</a:t>
            </a:r>
          </a:p>
          <a:p>
            <a:r>
              <a:rPr lang="es-CO" baseline="0" dirty="0"/>
              <a:t>Ecosistemas en peligro</a:t>
            </a:r>
          </a:p>
          <a:p>
            <a:endParaRPr lang="es-C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Para concluir podemos afirmar que el Sistema Nacional de Áreas Protegidas de Colombia aún no es ecológicamente representativo.</a:t>
            </a:r>
            <a:r>
              <a:rPr lang="es-ES" sz="1200" kern="1200" dirty="0">
                <a:solidFill>
                  <a:schemeClr val="tx1"/>
                </a:solidFill>
                <a:effectLst/>
                <a:latin typeface="+mn-lt"/>
                <a:ea typeface="+mn-ea"/>
                <a:cs typeface="+mn-cs"/>
              </a:rPr>
              <a:t> El esfuerzo por parte de las diferentes Autoridades Ambientales por representar unidades en omisión o baja representatividad es notorio, sin embargo aún en la escala 1:500.000 se observan unidades sin representar. Para los ambientes marinos aunque las unidades están con algún nivel de representación se observa que para el Caribe existe una muy baja representatividad para algunas de ellas. Se destaca el avance en cuanto a los  nuevos insumos en la escala 1:100.000, que imponen nuevos retos al sistema. Es evidente la necesidad de detallar la escala y sus correspondientes unidades para los ambientes marinos para tomar las mejores decisiones en materia de conservación de la biodiversidad. Con los nuevos insumos con los que se cuenta se hace necesario reactivar la mesa de prioridades de conservación, a fin de orientar el ejercicio en el nivel nacional, integrando variables diferentes a la de la representatividad ecológica.</a:t>
            </a:r>
            <a:endParaRPr lang="es-CO" sz="1200" kern="1200" dirty="0">
              <a:solidFill>
                <a:schemeClr val="tx1"/>
              </a:solidFill>
              <a:effectLst/>
              <a:latin typeface="+mn-lt"/>
              <a:ea typeface="+mn-ea"/>
              <a:cs typeface="+mn-cs"/>
            </a:endParaRPr>
          </a:p>
          <a:p>
            <a:endParaRPr lang="es-CO" baseline="0"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t>12</a:t>
            </a:fld>
            <a:endParaRPr lang="es-CO"/>
          </a:p>
        </p:txBody>
      </p:sp>
    </p:spTree>
    <p:extLst>
      <p:ext uri="{BB962C8B-B14F-4D97-AF65-F5344CB8AC3E}">
        <p14:creationId xmlns:p14="http://schemas.microsoft.com/office/powerpoint/2010/main" val="79091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este punto podemos concluir que aún no contamos con un Sistema Nacional de Áreas Protegidas bien conectado. Es imperioso analizar la información con la que actualmente cuenta el sistema a fin de desarrollar conceptualmente el atributo que debe integrarse al SINAP en el marco de su consolidación. Gestionar y reconocer otras estrategias de conservación en el país es vital para lograr una mejor planificación de las áreas protegidas a escala de paisaje garantizando el cumplimiento de sus objetivos de conservación e incorporando medidas eficaces en el contexto del ordenamiento territorial, no solo en territorio continental sino en el marino, costero e insular.</a:t>
            </a: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7EC5242-7DAA-4EDD-BDFD-D0C3F10F6824}" type="slidenum">
              <a:rPr lang="es-CO" smtClean="0"/>
              <a:pPr/>
              <a:t>13</a:t>
            </a:fld>
            <a:endParaRPr lang="es-CO"/>
          </a:p>
        </p:txBody>
      </p:sp>
    </p:spTree>
    <p:extLst>
      <p:ext uri="{BB962C8B-B14F-4D97-AF65-F5344CB8AC3E}">
        <p14:creationId xmlns:p14="http://schemas.microsoft.com/office/powerpoint/2010/main" val="91848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91103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36544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9718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7152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28959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17974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190319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00732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62254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30045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AC54006-FE8A-4662-997E-F3513C207E71}" type="datetimeFigureOut">
              <a:rPr lang="es-CO" smtClean="0"/>
              <a:t>03/07/2019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03FCFE1F-F5BB-4002-BECF-250C8924E3F9}" type="slidenum">
              <a:rPr lang="es-CO" smtClean="0"/>
              <a:t>‹Nº›</a:t>
            </a:fld>
            <a:endParaRPr lang="es-CO" dirty="0"/>
          </a:p>
        </p:txBody>
      </p:sp>
    </p:spTree>
    <p:extLst>
      <p:ext uri="{BB962C8B-B14F-4D97-AF65-F5344CB8AC3E}">
        <p14:creationId xmlns:p14="http://schemas.microsoft.com/office/powerpoint/2010/main" val="40172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54006-FE8A-4662-997E-F3513C207E71}" type="datetimeFigureOut">
              <a:rPr lang="es-CO" smtClean="0"/>
              <a:t>03/07/2019</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CFE1F-F5BB-4002-BECF-250C8924E3F9}" type="slidenum">
              <a:rPr lang="es-CO" smtClean="0"/>
              <a:t>‹Nº›</a:t>
            </a:fld>
            <a:endParaRPr lang="es-CO" dirty="0"/>
          </a:p>
        </p:txBody>
      </p:sp>
    </p:spTree>
    <p:extLst>
      <p:ext uri="{BB962C8B-B14F-4D97-AF65-F5344CB8AC3E}">
        <p14:creationId xmlns:p14="http://schemas.microsoft.com/office/powerpoint/2010/main" val="95757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3.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15.jpeg"/><Relationship Id="rId10" Type="http://schemas.openxmlformats.org/officeDocument/2006/relationships/image" Target="../media/image21.emf"/><Relationship Id="rId4" Type="http://schemas.openxmlformats.org/officeDocument/2006/relationships/image" Target="../media/image4.jpg"/><Relationship Id="rId9"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37.tiff"/><Relationship Id="rId4"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tiff"/><Relationship Id="rId5" Type="http://schemas.openxmlformats.org/officeDocument/2006/relationships/image" Target="../media/image29.jpe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4.tiff"/><Relationship Id="rId5" Type="http://schemas.openxmlformats.org/officeDocument/2006/relationships/image" Target="../media/image44.jpe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4.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jp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64.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44.jpeg"/><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jp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6.tiff"/><Relationship Id="rId5" Type="http://schemas.openxmlformats.org/officeDocument/2006/relationships/image" Target="../media/image75.pn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B236EB-DD13-449E-B0B5-0C436647E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0571" cy="6868447"/>
          </a:xfrm>
          <a:prstGeom prst="rect">
            <a:avLst/>
          </a:prstGeom>
        </p:spPr>
      </p:pic>
    </p:spTree>
    <p:extLst>
      <p:ext uri="{BB962C8B-B14F-4D97-AF65-F5344CB8AC3E}">
        <p14:creationId xmlns:p14="http://schemas.microsoft.com/office/powerpoint/2010/main" val="416710336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726DAF-05BF-4DA8-AD00-EF52689E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
        <p:nvSpPr>
          <p:cNvPr id="14" name="9 Rectángulo">
            <a:extLst>
              <a:ext uri="{FF2B5EF4-FFF2-40B4-BE49-F238E27FC236}">
                <a16:creationId xmlns:a16="http://schemas.microsoft.com/office/drawing/2014/main" id="{C2DF6A7A-6299-4EC0-B202-7F8CE3483B1A}"/>
              </a:ext>
            </a:extLst>
          </p:cNvPr>
          <p:cNvSpPr/>
          <p:nvPr/>
        </p:nvSpPr>
        <p:spPr>
          <a:xfrm>
            <a:off x="-1" y="1261807"/>
            <a:ext cx="12192000" cy="461665"/>
          </a:xfrm>
          <a:prstGeom prst="rect">
            <a:avLst/>
          </a:prstGeom>
        </p:spPr>
        <p:txBody>
          <a:bodyPr wrap="square">
            <a:spAutoFit/>
          </a:bodyPr>
          <a:lstStyle/>
          <a:p>
            <a:pPr algn="ctr"/>
            <a:r>
              <a:rPr lang="es-ES_tradnl" sz="2400" dirty="0">
                <a:latin typeface="+mj-lt"/>
              </a:rPr>
              <a:t>Planeación sectorial a considerar para los ejercicios de prioridades de conservación.</a:t>
            </a:r>
          </a:p>
        </p:txBody>
      </p:sp>
      <p:pic>
        <p:nvPicPr>
          <p:cNvPr id="6" name="Imagen 5" descr="Imagen que contiene texto, mapa&#10;&#10;Descripción generada automáticamente">
            <a:extLst>
              <a:ext uri="{FF2B5EF4-FFF2-40B4-BE49-F238E27FC236}">
                <a16:creationId xmlns:a16="http://schemas.microsoft.com/office/drawing/2014/main" id="{E4F3B8D1-9316-4B20-A010-E0CE4994D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12" y="2202702"/>
            <a:ext cx="11827576" cy="4057259"/>
          </a:xfrm>
          <a:prstGeom prst="rect">
            <a:avLst/>
          </a:prstGeom>
        </p:spPr>
      </p:pic>
    </p:spTree>
    <p:extLst>
      <p:ext uri="{BB962C8B-B14F-4D97-AF65-F5344CB8AC3E}">
        <p14:creationId xmlns:p14="http://schemas.microsoft.com/office/powerpoint/2010/main" val="359228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726DAF-05BF-4DA8-AD00-EF52689E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
        <p:nvSpPr>
          <p:cNvPr id="14" name="9 Rectángulo">
            <a:extLst>
              <a:ext uri="{FF2B5EF4-FFF2-40B4-BE49-F238E27FC236}">
                <a16:creationId xmlns:a16="http://schemas.microsoft.com/office/drawing/2014/main" id="{C2DF6A7A-6299-4EC0-B202-7F8CE3483B1A}"/>
              </a:ext>
            </a:extLst>
          </p:cNvPr>
          <p:cNvSpPr/>
          <p:nvPr/>
        </p:nvSpPr>
        <p:spPr>
          <a:xfrm>
            <a:off x="494066" y="1064763"/>
            <a:ext cx="10710279" cy="461665"/>
          </a:xfrm>
          <a:prstGeom prst="rect">
            <a:avLst/>
          </a:prstGeom>
        </p:spPr>
        <p:txBody>
          <a:bodyPr wrap="square">
            <a:spAutoFit/>
          </a:bodyPr>
          <a:lstStyle/>
          <a:p>
            <a:pPr algn="just"/>
            <a:r>
              <a:rPr lang="es-ES_tradnl" sz="2400" dirty="0">
                <a:latin typeface="+mj-lt"/>
              </a:rPr>
              <a:t>Planeación sectorial a considerar para los ejercicios de prioridades de conservación.</a:t>
            </a:r>
          </a:p>
        </p:txBody>
      </p:sp>
      <p:pic>
        <p:nvPicPr>
          <p:cNvPr id="3" name="Imagen 2" descr="Imagen que contiene texto, mapa&#10;&#10;Descripción generada automáticamente">
            <a:extLst>
              <a:ext uri="{FF2B5EF4-FFF2-40B4-BE49-F238E27FC236}">
                <a16:creationId xmlns:a16="http://schemas.microsoft.com/office/drawing/2014/main" id="{BD8B8926-5D31-49CA-B33D-696E38C74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053" y="1526428"/>
            <a:ext cx="7949572" cy="5257032"/>
          </a:xfrm>
          <a:prstGeom prst="rect">
            <a:avLst/>
          </a:prstGeom>
        </p:spPr>
      </p:pic>
    </p:spTree>
    <p:extLst>
      <p:ext uri="{BB962C8B-B14F-4D97-AF65-F5344CB8AC3E}">
        <p14:creationId xmlns:p14="http://schemas.microsoft.com/office/powerpoint/2010/main" val="240938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A691AF2-F8BB-4B6A-B1E6-EE0E45EAD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468DC2DB-5E6B-492E-8B71-5F7549DF6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pic>
        <p:nvPicPr>
          <p:cNvPr id="4" name="Imagen 3">
            <a:extLst>
              <a:ext uri="{FF2B5EF4-FFF2-40B4-BE49-F238E27FC236}">
                <a16:creationId xmlns:a16="http://schemas.microsoft.com/office/drawing/2014/main" id="{5B9F5FC8-93FC-4A3B-9902-12439AC8B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45" y="2310581"/>
            <a:ext cx="10847689" cy="3726426"/>
          </a:xfrm>
          <a:prstGeom prst="rect">
            <a:avLst/>
          </a:prstGeom>
        </p:spPr>
      </p:pic>
    </p:spTree>
    <p:extLst>
      <p:ext uri="{BB962C8B-B14F-4D97-AF65-F5344CB8AC3E}">
        <p14:creationId xmlns:p14="http://schemas.microsoft.com/office/powerpoint/2010/main" val="27400032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80" y="1198699"/>
            <a:ext cx="7581557" cy="974231"/>
          </a:xfrm>
          <a:prstGeom prst="rect">
            <a:avLst/>
          </a:prstGeom>
        </p:spPr>
      </p:pic>
      <p:sp>
        <p:nvSpPr>
          <p:cNvPr id="10" name="9 Rectángulo"/>
          <p:cNvSpPr/>
          <p:nvPr/>
        </p:nvSpPr>
        <p:spPr>
          <a:xfrm>
            <a:off x="815414" y="2396881"/>
            <a:ext cx="10710279" cy="3785652"/>
          </a:xfrm>
          <a:prstGeom prst="rect">
            <a:avLst/>
          </a:prstGeom>
        </p:spPr>
        <p:txBody>
          <a:bodyPr wrap="square">
            <a:spAutoFit/>
          </a:bodyPr>
          <a:lstStyle/>
          <a:p>
            <a:pPr algn="just"/>
            <a:r>
              <a:rPr lang="es-ES_tradnl" sz="2400" dirty="0">
                <a:latin typeface="+mj-lt"/>
              </a:rPr>
              <a:t>Este atributo no ha sido conceptualizado en el contexto del Sistema Nacional de Áreas Protegidas de Colombia.</a:t>
            </a:r>
          </a:p>
          <a:p>
            <a:pPr algn="just"/>
            <a:endParaRPr lang="es-ES_tradnl" sz="2400" dirty="0">
              <a:latin typeface="+mj-lt"/>
            </a:endParaRPr>
          </a:p>
          <a:p>
            <a:pPr algn="just"/>
            <a:r>
              <a:rPr lang="es-ES_tradnl" sz="2400" dirty="0">
                <a:latin typeface="+mj-lt"/>
              </a:rPr>
              <a:t>El Subsistema de Áreas Marinas Protegidas plantea que la conectividad del SINAP exige el mantenimiento y ampliación de zonas núcleo suficientemente grandes y la gestión de las áreas intermedias con miras a mantener la conectividad funcional; requiere, asimismo, la participación de diversas partes interesadas, titulares de derechos y gestores de recursos naturales, en el marco de mecanismos de gobernanza nuevos y equitativos, que involucren diferentes actores en relación a la planificación territorial y los diferentes mecanismos para su implementación y gestión.</a:t>
            </a:r>
            <a:endParaRPr lang="es-CO" sz="2400" dirty="0">
              <a:latin typeface="+mj-lt"/>
            </a:endParaRPr>
          </a:p>
        </p:txBody>
      </p:sp>
    </p:spTree>
    <p:extLst>
      <p:ext uri="{BB962C8B-B14F-4D97-AF65-F5344CB8AC3E}">
        <p14:creationId xmlns:p14="http://schemas.microsoft.com/office/powerpoint/2010/main" val="1390387708"/>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80" y="1198699"/>
            <a:ext cx="7581557" cy="974231"/>
          </a:xfrm>
          <a:prstGeom prst="rect">
            <a:avLst/>
          </a:prstGeom>
        </p:spPr>
      </p:pic>
      <p:pic>
        <p:nvPicPr>
          <p:cNvPr id="11" name="Imagen 10">
            <a:extLst>
              <a:ext uri="{FF2B5EF4-FFF2-40B4-BE49-F238E27FC236}">
                <a16:creationId xmlns:a16="http://schemas.microsoft.com/office/drawing/2014/main" id="{B6F0E28B-8317-46E1-A29C-8749F6694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76" y="3429002"/>
            <a:ext cx="2026584" cy="2028841"/>
          </a:xfrm>
          <a:prstGeom prst="rect">
            <a:avLst/>
          </a:prstGeom>
        </p:spPr>
      </p:pic>
      <p:pic>
        <p:nvPicPr>
          <p:cNvPr id="3" name="Imagen 2">
            <a:extLst>
              <a:ext uri="{FF2B5EF4-FFF2-40B4-BE49-F238E27FC236}">
                <a16:creationId xmlns:a16="http://schemas.microsoft.com/office/drawing/2014/main" id="{99204AA1-5341-45FE-95F5-ECF11A6043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3488"/>
          <a:stretch/>
        </p:blipFill>
        <p:spPr>
          <a:xfrm>
            <a:off x="3494458" y="2469420"/>
            <a:ext cx="2542550" cy="3983917"/>
          </a:xfrm>
          <a:prstGeom prst="rect">
            <a:avLst/>
          </a:prstGeom>
        </p:spPr>
      </p:pic>
      <p:pic>
        <p:nvPicPr>
          <p:cNvPr id="10" name="Imagen 9" descr="Imagen que contiene texto, mapa&#10;&#10;Descripción generada automáticamente">
            <a:extLst>
              <a:ext uri="{FF2B5EF4-FFF2-40B4-BE49-F238E27FC236}">
                <a16:creationId xmlns:a16="http://schemas.microsoft.com/office/drawing/2014/main" id="{BC82C9CC-C389-4632-8B3D-61B0B0B414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1411" y="1246754"/>
            <a:ext cx="5152102" cy="5507599"/>
          </a:xfrm>
          <a:prstGeom prst="rect">
            <a:avLst/>
          </a:prstGeom>
        </p:spPr>
      </p:pic>
    </p:spTree>
    <p:extLst>
      <p:ext uri="{BB962C8B-B14F-4D97-AF65-F5344CB8AC3E}">
        <p14:creationId xmlns:p14="http://schemas.microsoft.com/office/powerpoint/2010/main" val="2113556942"/>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8" name="Imagen 7" descr="Imagen que contiene electrónica&#10;&#10;Descripción generada automáticamente">
            <a:extLst>
              <a:ext uri="{FF2B5EF4-FFF2-40B4-BE49-F238E27FC236}">
                <a16:creationId xmlns:a16="http://schemas.microsoft.com/office/drawing/2014/main" id="{DD660B4E-8DB3-40EF-A5C2-5EF82868F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294" y="1003674"/>
            <a:ext cx="8215411" cy="5769265"/>
          </a:xfrm>
          <a:prstGeom prst="rect">
            <a:avLst/>
          </a:prstGeom>
        </p:spPr>
      </p:pic>
    </p:spTree>
    <p:extLst>
      <p:ext uri="{BB962C8B-B14F-4D97-AF65-F5344CB8AC3E}">
        <p14:creationId xmlns:p14="http://schemas.microsoft.com/office/powerpoint/2010/main" val="736017566"/>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44" y="1090975"/>
            <a:ext cx="7581557" cy="974231"/>
          </a:xfrm>
          <a:prstGeom prst="rect">
            <a:avLst/>
          </a:prstGeom>
        </p:spPr>
      </p:pic>
      <p:sp>
        <p:nvSpPr>
          <p:cNvPr id="9219" name="Rectangle 3"/>
          <p:cNvSpPr>
            <a:spLocks noChangeArrowheads="1"/>
          </p:cNvSpPr>
          <p:nvPr/>
        </p:nvSpPr>
        <p:spPr bwMode="auto">
          <a:xfrm>
            <a:off x="1" y="-176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9220" name="Rectangle 4"/>
          <p:cNvSpPr>
            <a:spLocks noChangeArrowheads="1"/>
          </p:cNvSpPr>
          <p:nvPr/>
        </p:nvSpPr>
        <p:spPr bwMode="auto">
          <a:xfrm>
            <a:off x="1" y="4395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11" name="10 CuadroTexto"/>
          <p:cNvSpPr txBox="1"/>
          <p:nvPr/>
        </p:nvSpPr>
        <p:spPr>
          <a:xfrm>
            <a:off x="8445739" y="1350926"/>
            <a:ext cx="2705934" cy="461665"/>
          </a:xfrm>
          <a:prstGeom prst="rect">
            <a:avLst/>
          </a:prstGeom>
          <a:noFill/>
        </p:spPr>
        <p:txBody>
          <a:bodyPr wrap="none" rtlCol="0">
            <a:spAutoFit/>
          </a:bodyPr>
          <a:lstStyle/>
          <a:p>
            <a:r>
              <a:rPr lang="es-CO" sz="2400" dirty="0"/>
              <a:t>Ejercicios regionales</a:t>
            </a:r>
          </a:p>
        </p:txBody>
      </p:sp>
      <p:pic>
        <p:nvPicPr>
          <p:cNvPr id="3" name="Imagen 2" descr="Imagen que contiene texto, mapa&#10;&#10;Descripción generada automáticamente">
            <a:extLst>
              <a:ext uri="{FF2B5EF4-FFF2-40B4-BE49-F238E27FC236}">
                <a16:creationId xmlns:a16="http://schemas.microsoft.com/office/drawing/2014/main" id="{594DC0CF-18BE-4F38-BC80-EA55BF9B6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64" y="2194979"/>
            <a:ext cx="10082778" cy="4535929"/>
          </a:xfrm>
          <a:prstGeom prst="rect">
            <a:avLst/>
          </a:prstGeom>
        </p:spPr>
      </p:pic>
    </p:spTree>
    <p:extLst>
      <p:ext uri="{BB962C8B-B14F-4D97-AF65-F5344CB8AC3E}">
        <p14:creationId xmlns:p14="http://schemas.microsoft.com/office/powerpoint/2010/main" val="1853101996"/>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80" y="1198699"/>
            <a:ext cx="7581557" cy="974231"/>
          </a:xfrm>
          <a:prstGeom prst="rect">
            <a:avLst/>
          </a:prstGeom>
        </p:spPr>
      </p:pic>
      <p:sp>
        <p:nvSpPr>
          <p:cNvPr id="9219" name="Rectangle 3"/>
          <p:cNvSpPr>
            <a:spLocks noChangeArrowheads="1"/>
          </p:cNvSpPr>
          <p:nvPr/>
        </p:nvSpPr>
        <p:spPr bwMode="auto">
          <a:xfrm>
            <a:off x="1" y="-176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9220" name="Rectangle 4"/>
          <p:cNvSpPr>
            <a:spLocks noChangeArrowheads="1"/>
          </p:cNvSpPr>
          <p:nvPr/>
        </p:nvSpPr>
        <p:spPr bwMode="auto">
          <a:xfrm>
            <a:off x="1" y="4395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11" name="10 CuadroTexto"/>
          <p:cNvSpPr txBox="1"/>
          <p:nvPr/>
        </p:nvSpPr>
        <p:spPr>
          <a:xfrm>
            <a:off x="8233461" y="1343899"/>
            <a:ext cx="3436325" cy="461665"/>
          </a:xfrm>
          <a:prstGeom prst="rect">
            <a:avLst/>
          </a:prstGeom>
          <a:noFill/>
        </p:spPr>
        <p:txBody>
          <a:bodyPr wrap="none" rtlCol="0">
            <a:spAutoFit/>
          </a:bodyPr>
          <a:lstStyle/>
          <a:p>
            <a:r>
              <a:rPr lang="es-CO" sz="2400" dirty="0"/>
              <a:t>Ejercicios supranacionales</a:t>
            </a:r>
          </a:p>
        </p:txBody>
      </p:sp>
      <p:pic>
        <p:nvPicPr>
          <p:cNvPr id="10" name="9 Imagen" descr="Resultado de imagen para corredor mesoamericano marino Colombia"/>
          <p:cNvPicPr/>
          <p:nvPr/>
        </p:nvPicPr>
        <p:blipFill>
          <a:blip r:embed="rId6" cstate="print"/>
          <a:srcRect/>
          <a:stretch>
            <a:fillRect/>
          </a:stretch>
        </p:blipFill>
        <p:spPr bwMode="auto">
          <a:xfrm>
            <a:off x="172780" y="2220414"/>
            <a:ext cx="3212677" cy="2384243"/>
          </a:xfrm>
          <a:prstGeom prst="rect">
            <a:avLst/>
          </a:prstGeom>
          <a:noFill/>
          <a:ln w="9525">
            <a:noFill/>
            <a:miter lim="800000"/>
            <a:headEnd/>
            <a:tailEnd/>
          </a:ln>
        </p:spPr>
      </p:pic>
      <p:pic>
        <p:nvPicPr>
          <p:cNvPr id="12" name="11 Imagen" descr="http://www.parquesnacionales.gov.co/portal/wp-content/uploads/2016/10/Mapa-CMAR.jpg"/>
          <p:cNvPicPr/>
          <p:nvPr/>
        </p:nvPicPr>
        <p:blipFill>
          <a:blip r:embed="rId7" cstate="print"/>
          <a:srcRect/>
          <a:stretch>
            <a:fillRect/>
          </a:stretch>
        </p:blipFill>
        <p:spPr bwMode="auto">
          <a:xfrm>
            <a:off x="4495451" y="2211180"/>
            <a:ext cx="3015692" cy="2384243"/>
          </a:xfrm>
          <a:prstGeom prst="rect">
            <a:avLst/>
          </a:prstGeom>
          <a:noFill/>
          <a:ln w="9525">
            <a:noFill/>
            <a:miter lim="800000"/>
            <a:headEnd/>
            <a:tailEnd/>
          </a:ln>
        </p:spPr>
      </p:pic>
      <p:pic>
        <p:nvPicPr>
          <p:cNvPr id="13" name="12 Imagen" descr="C:\Users\miguelangel\Downloads\area-del-corredor.jpg"/>
          <p:cNvPicPr/>
          <p:nvPr/>
        </p:nvPicPr>
        <p:blipFill>
          <a:blip r:embed="rId8" cstate="print"/>
          <a:srcRect/>
          <a:stretch>
            <a:fillRect/>
          </a:stretch>
        </p:blipFill>
        <p:spPr bwMode="auto">
          <a:xfrm>
            <a:off x="8330846" y="2172930"/>
            <a:ext cx="3015692" cy="2624063"/>
          </a:xfrm>
          <a:prstGeom prst="rect">
            <a:avLst/>
          </a:prstGeom>
          <a:noFill/>
          <a:ln w="9525">
            <a:noFill/>
            <a:miter lim="800000"/>
            <a:headEnd/>
            <a:tailEnd/>
          </a:ln>
        </p:spPr>
      </p:pic>
      <p:graphicFrame>
        <p:nvGraphicFramePr>
          <p:cNvPr id="2" name="Objeto 1">
            <a:extLst>
              <a:ext uri="{FF2B5EF4-FFF2-40B4-BE49-F238E27FC236}">
                <a16:creationId xmlns:a16="http://schemas.microsoft.com/office/drawing/2014/main" id="{9B1F5B79-DD26-48C4-B589-A5FFC1DD2484}"/>
              </a:ext>
            </a:extLst>
          </p:cNvPr>
          <p:cNvGraphicFramePr>
            <a:graphicFrameLocks noChangeAspect="1"/>
          </p:cNvGraphicFramePr>
          <p:nvPr>
            <p:extLst>
              <p:ext uri="{D42A27DB-BD31-4B8C-83A1-F6EECF244321}">
                <p14:modId xmlns:p14="http://schemas.microsoft.com/office/powerpoint/2010/main" val="2802622284"/>
              </p:ext>
            </p:extLst>
          </p:nvPr>
        </p:nvGraphicFramePr>
        <p:xfrm>
          <a:off x="1264260" y="4614686"/>
          <a:ext cx="3015691" cy="2209615"/>
        </p:xfrm>
        <a:graphic>
          <a:graphicData uri="http://schemas.openxmlformats.org/presentationml/2006/ole">
            <mc:AlternateContent xmlns:mc="http://schemas.openxmlformats.org/markup-compatibility/2006">
              <mc:Choice xmlns:v="urn:schemas-microsoft-com:vml" Requires="v">
                <p:oleObj spid="_x0000_s1064" name="CorelDRAW" r:id="rId9" imgW="2867989" imgH="2102450" progId="CorelDraw.Graphic.19">
                  <p:embed/>
                </p:oleObj>
              </mc:Choice>
              <mc:Fallback>
                <p:oleObj name="CorelDRAW" r:id="rId9" imgW="2867989" imgH="2102450" progId="CorelDraw.Graphic.19">
                  <p:embed/>
                  <p:pic>
                    <p:nvPicPr>
                      <p:cNvPr id="0" name=""/>
                      <p:cNvPicPr/>
                      <p:nvPr/>
                    </p:nvPicPr>
                    <p:blipFill>
                      <a:blip r:embed="rId10"/>
                      <a:stretch>
                        <a:fillRect/>
                      </a:stretch>
                    </p:blipFill>
                    <p:spPr>
                      <a:xfrm>
                        <a:off x="1264260" y="4614686"/>
                        <a:ext cx="3015691" cy="2209615"/>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7B66116F-493D-4711-BA7D-C7953A92EB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01498" y="5700347"/>
            <a:ext cx="7291588" cy="514133"/>
          </a:xfrm>
          <a:prstGeom prst="rect">
            <a:avLst/>
          </a:prstGeom>
        </p:spPr>
      </p:pic>
    </p:spTree>
    <p:extLst>
      <p:ext uri="{BB962C8B-B14F-4D97-AF65-F5344CB8AC3E}">
        <p14:creationId xmlns:p14="http://schemas.microsoft.com/office/powerpoint/2010/main" val="16312074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80" y="1198699"/>
            <a:ext cx="7581557" cy="974231"/>
          </a:xfrm>
          <a:prstGeom prst="rect">
            <a:avLst/>
          </a:prstGeom>
        </p:spPr>
      </p:pic>
      <p:sp>
        <p:nvSpPr>
          <p:cNvPr id="9219" name="Rectangle 3"/>
          <p:cNvSpPr>
            <a:spLocks noChangeArrowheads="1"/>
          </p:cNvSpPr>
          <p:nvPr/>
        </p:nvSpPr>
        <p:spPr bwMode="auto">
          <a:xfrm>
            <a:off x="1" y="-176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9220" name="Rectangle 4"/>
          <p:cNvSpPr>
            <a:spLocks noChangeArrowheads="1"/>
          </p:cNvSpPr>
          <p:nvPr/>
        </p:nvSpPr>
        <p:spPr bwMode="auto">
          <a:xfrm>
            <a:off x="1" y="4395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pic>
        <p:nvPicPr>
          <p:cNvPr id="14" name="13 Imagen"/>
          <p:cNvPicPr/>
          <p:nvPr/>
        </p:nvPicPr>
        <p:blipFill>
          <a:blip r:embed="rId5" cstate="print">
            <a:extLst>
              <a:ext uri="{28A0092B-C50C-407E-A947-70E740481C1C}">
                <a14:useLocalDpi xmlns:a14="http://schemas.microsoft.com/office/drawing/2010/main" val="0"/>
              </a:ext>
            </a:extLst>
          </a:blip>
          <a:stretch>
            <a:fillRect/>
          </a:stretch>
        </p:blipFill>
        <p:spPr>
          <a:xfrm>
            <a:off x="7920205" y="1198700"/>
            <a:ext cx="4052055" cy="5659302"/>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2F8FA9E5-5CC2-4FF8-81D3-11A0839B81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710" y="2339162"/>
            <a:ext cx="6520301" cy="4189228"/>
          </a:xfrm>
          <a:prstGeom prst="rect">
            <a:avLst/>
          </a:prstGeom>
        </p:spPr>
      </p:pic>
    </p:spTree>
    <p:extLst>
      <p:ext uri="{BB962C8B-B14F-4D97-AF65-F5344CB8AC3E}">
        <p14:creationId xmlns:p14="http://schemas.microsoft.com/office/powerpoint/2010/main" val="71689850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028840-1498-4DA4-B5F5-A1EF497A7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902209"/>
          </a:xfrm>
          <a:prstGeom prst="rect">
            <a:avLst/>
          </a:prstGeom>
        </p:spPr>
      </p:pic>
      <p:pic>
        <p:nvPicPr>
          <p:cNvPr id="9" name="Imagen 8" descr="Imagen que contiene objeto&#10;&#10;Descripción generada automáticamente">
            <a:extLst>
              <a:ext uri="{FF2B5EF4-FFF2-40B4-BE49-F238E27FC236}">
                <a16:creationId xmlns:a16="http://schemas.microsoft.com/office/drawing/2014/main" id="{E839793B-80ED-4ACA-8CB0-348E64037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80" y="1198699"/>
            <a:ext cx="7581557" cy="974231"/>
          </a:xfrm>
          <a:prstGeom prst="rect">
            <a:avLst/>
          </a:prstGeom>
        </p:spPr>
      </p:pic>
      <p:sp>
        <p:nvSpPr>
          <p:cNvPr id="9219" name="Rectangle 3"/>
          <p:cNvSpPr>
            <a:spLocks noChangeArrowheads="1"/>
          </p:cNvSpPr>
          <p:nvPr/>
        </p:nvSpPr>
        <p:spPr bwMode="auto">
          <a:xfrm>
            <a:off x="1" y="-176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sp>
        <p:nvSpPr>
          <p:cNvPr id="9220" name="Rectangle 4"/>
          <p:cNvSpPr>
            <a:spLocks noChangeArrowheads="1"/>
          </p:cNvSpPr>
          <p:nvPr/>
        </p:nvSpPr>
        <p:spPr bwMode="auto">
          <a:xfrm>
            <a:off x="1" y="4395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endParaRPr lang="es-CO" sz="2400">
              <a:latin typeface="Arial" pitchFamily="34" charset="0"/>
              <a:cs typeface="Arial" pitchFamily="34" charset="0"/>
            </a:endParaRPr>
          </a:p>
        </p:txBody>
      </p:sp>
      <p:pic>
        <p:nvPicPr>
          <p:cNvPr id="7" name="Imagen 6">
            <a:extLst>
              <a:ext uri="{FF2B5EF4-FFF2-40B4-BE49-F238E27FC236}">
                <a16:creationId xmlns:a16="http://schemas.microsoft.com/office/drawing/2014/main" id="{1CDB79BA-6950-4320-B20C-6B2C80576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217" y="2650290"/>
            <a:ext cx="10643565" cy="3780438"/>
          </a:xfrm>
          <a:prstGeom prst="rect">
            <a:avLst/>
          </a:prstGeom>
        </p:spPr>
      </p:pic>
    </p:spTree>
    <p:extLst>
      <p:ext uri="{BB962C8B-B14F-4D97-AF65-F5344CB8AC3E}">
        <p14:creationId xmlns:p14="http://schemas.microsoft.com/office/powerpoint/2010/main" val="71638538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aptura de pantalla&#10;&#10;Descripción generada automáticamente">
            <a:extLst>
              <a:ext uri="{FF2B5EF4-FFF2-40B4-BE49-F238E27FC236}">
                <a16:creationId xmlns:a16="http://schemas.microsoft.com/office/drawing/2014/main" id="{3268ADEA-48EA-4D82-8BC4-D707FEBD5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pic>
        <p:nvPicPr>
          <p:cNvPr id="8" name="Imagen 7" descr="Imagen que contiene objeto, reloj&#10;&#10;Descripción generada automáticamente">
            <a:extLst>
              <a:ext uri="{FF2B5EF4-FFF2-40B4-BE49-F238E27FC236}">
                <a16:creationId xmlns:a16="http://schemas.microsoft.com/office/drawing/2014/main" id="{96E3D537-395C-4726-89AD-70C482DDE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002" y="3736258"/>
            <a:ext cx="7398009" cy="1003382"/>
          </a:xfrm>
          <a:prstGeom prst="rect">
            <a:avLst/>
          </a:prstGeom>
        </p:spPr>
      </p:pic>
    </p:spTree>
    <p:extLst>
      <p:ext uri="{BB962C8B-B14F-4D97-AF65-F5344CB8AC3E}">
        <p14:creationId xmlns:p14="http://schemas.microsoft.com/office/powerpoint/2010/main" val="91097545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AF60EBF-22F2-4751-AF64-F72C98A00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id="{F169AF50-D79B-4853-9DB3-BCB9560E1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sp>
        <p:nvSpPr>
          <p:cNvPr id="2" name="Rectángulo 1"/>
          <p:cNvSpPr/>
          <p:nvPr/>
        </p:nvSpPr>
        <p:spPr>
          <a:xfrm>
            <a:off x="446567" y="1962895"/>
            <a:ext cx="11334307" cy="4708981"/>
          </a:xfrm>
          <a:prstGeom prst="rect">
            <a:avLst/>
          </a:prstGeom>
        </p:spPr>
        <p:txBody>
          <a:bodyPr wrap="square">
            <a:spAutoFit/>
          </a:bodyPr>
          <a:lstStyle/>
          <a:p>
            <a:pPr algn="just"/>
            <a:r>
              <a:rPr lang="es-ES_tradnl" sz="2000" dirty="0">
                <a:latin typeface="+mj-lt"/>
                <a:ea typeface="Calibri" charset="0"/>
              </a:rPr>
              <a:t>Completo: En la medida en que todos sus componentes existen y están consistente, complementaria y sinérgicamente estructurados, articulados e interactuando entre sí a las diferentes escalas del sistema (nacional, regional, local), para que el SINAP como un todo contribuya al cumplimiento de los objetivos generales de conservación de la biodiversidad del país. Se reconocen como componentes del SINAP a las:</a:t>
            </a:r>
          </a:p>
          <a:p>
            <a:pPr marL="342900" lvl="0" indent="-342900" algn="just">
              <a:buFont typeface="Symbol" charset="2"/>
              <a:buChar char=""/>
            </a:pPr>
            <a:r>
              <a:rPr lang="es-ES_tradnl" sz="2000" dirty="0">
                <a:latin typeface="+mj-lt"/>
                <a:ea typeface="Calibri" charset="0"/>
              </a:rPr>
              <a:t>Áreas protegidas y sus categorías de manejo</a:t>
            </a:r>
          </a:p>
          <a:p>
            <a:pPr marL="342900" lvl="0" indent="-342900" algn="just">
              <a:buFont typeface="Symbol" charset="2"/>
              <a:buChar char=""/>
            </a:pPr>
            <a:r>
              <a:rPr lang="es-ES_tradnl" sz="2000" dirty="0">
                <a:latin typeface="+mj-lt"/>
                <a:ea typeface="Calibri" charset="0"/>
              </a:rPr>
              <a:t>Autoridades competentes de los diferentes niveles de gestión</a:t>
            </a:r>
          </a:p>
          <a:p>
            <a:pPr marL="342900" lvl="0" indent="-342900" algn="just">
              <a:buFont typeface="Symbol" charset="2"/>
              <a:buChar char=""/>
            </a:pPr>
            <a:r>
              <a:rPr lang="es-ES_tradnl" sz="2000" dirty="0">
                <a:latin typeface="+mj-lt"/>
                <a:ea typeface="Calibri" charset="0"/>
              </a:rPr>
              <a:t>Personas naturales o jurídicas, públicas, privadas, mixtas o comunitarias, representadas en las distintas formas de gobierno de las categorías de áreas protegidas </a:t>
            </a:r>
          </a:p>
          <a:p>
            <a:pPr marL="342900" lvl="0" indent="-342900" algn="just">
              <a:buFont typeface="Symbol" charset="2"/>
              <a:buChar char=""/>
            </a:pPr>
            <a:r>
              <a:rPr lang="es-ES_tradnl" sz="2000" dirty="0">
                <a:latin typeface="+mj-lt"/>
                <a:ea typeface="Calibri" charset="0"/>
              </a:rPr>
              <a:t>Los subsistemas que de él se deriven </a:t>
            </a:r>
          </a:p>
          <a:p>
            <a:pPr marL="342900" lvl="0" indent="-342900" algn="just">
              <a:buFont typeface="Symbol" charset="2"/>
              <a:buChar char=""/>
            </a:pPr>
            <a:r>
              <a:rPr lang="es-ES_tradnl" sz="2000" dirty="0">
                <a:latin typeface="+mj-lt"/>
                <a:ea typeface="Calibri" charset="0"/>
              </a:rPr>
              <a:t>Las instancias y mecanismos de coordinación y articulación entre los diferentes actores, y las interacciones entre éstos. </a:t>
            </a:r>
          </a:p>
          <a:p>
            <a:pPr marL="342900" lvl="0" indent="-342900" algn="just">
              <a:buFont typeface="Symbol" charset="2"/>
              <a:buChar char=""/>
            </a:pPr>
            <a:r>
              <a:rPr lang="es-ES_tradnl" sz="2000" dirty="0">
                <a:latin typeface="+mj-lt"/>
                <a:ea typeface="Calibri" charset="0"/>
              </a:rPr>
              <a:t>Los principios, fines, derechos y deberes ambientales contenidos en la Constitución Política y en general en el marco normativo referente. </a:t>
            </a:r>
          </a:p>
          <a:p>
            <a:pPr marL="342900" lvl="0" indent="-342900" algn="just">
              <a:buFont typeface="Symbol" charset="2"/>
              <a:buChar char=""/>
            </a:pPr>
            <a:r>
              <a:rPr lang="es-ES_tradnl" sz="2000" dirty="0">
                <a:latin typeface="+mj-lt"/>
                <a:ea typeface="Calibri" charset="0"/>
              </a:rPr>
              <a:t>Los instrumentos de desarrollo de la política ambiental en esta materia (Ej. programas, planes, proyectos o acciones estratégicas, entre otros). </a:t>
            </a:r>
            <a:endParaRPr lang="es-ES_tradnl" sz="2000" dirty="0">
              <a:effectLst/>
              <a:latin typeface="+mj-lt"/>
              <a:ea typeface="Calibri" charset="0"/>
            </a:endParaRPr>
          </a:p>
        </p:txBody>
      </p:sp>
    </p:spTree>
    <p:extLst>
      <p:ext uri="{BB962C8B-B14F-4D97-AF65-F5344CB8AC3E}">
        <p14:creationId xmlns:p14="http://schemas.microsoft.com/office/powerpoint/2010/main" val="649830540"/>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AF60EBF-22F2-4751-AF64-F72C98A00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id="{F169AF50-D79B-4853-9DB3-BCB9560E1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16" name="Imagen 15" descr="Imagen que contiene captura de pantalla&#10;&#10;Descripción generada automáticamente">
            <a:extLst>
              <a:ext uri="{FF2B5EF4-FFF2-40B4-BE49-F238E27FC236}">
                <a16:creationId xmlns:a16="http://schemas.microsoft.com/office/drawing/2014/main" id="{55F56D7D-7C34-40F8-A866-79264B5A8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925225"/>
            <a:ext cx="6114489" cy="4819704"/>
          </a:xfrm>
          <a:prstGeom prst="rect">
            <a:avLst/>
          </a:prstGeom>
        </p:spPr>
      </p:pic>
      <p:pic>
        <p:nvPicPr>
          <p:cNvPr id="18" name="Imagen 17" descr="Imagen que contiene texto, mapa&#10;&#10;Descripción generada automáticamente">
            <a:extLst>
              <a:ext uri="{FF2B5EF4-FFF2-40B4-BE49-F238E27FC236}">
                <a16:creationId xmlns:a16="http://schemas.microsoft.com/office/drawing/2014/main" id="{8A627667-7E66-4B5B-967F-E56708057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267" y="2213776"/>
            <a:ext cx="5513230" cy="3646250"/>
          </a:xfrm>
          <a:prstGeom prst="rect">
            <a:avLst/>
          </a:prstGeom>
        </p:spPr>
      </p:pic>
    </p:spTree>
    <p:extLst>
      <p:ext uri="{BB962C8B-B14F-4D97-AF65-F5344CB8AC3E}">
        <p14:creationId xmlns:p14="http://schemas.microsoft.com/office/powerpoint/2010/main" val="53546958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AF60EBF-22F2-4751-AF64-F72C98A00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id="{F169AF50-D79B-4853-9DB3-BCB9560E1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3" name="Imagen 2" descr="Imagen que contiene mapa, texto&#10;&#10;Descripción generada automáticamente">
            <a:extLst>
              <a:ext uri="{FF2B5EF4-FFF2-40B4-BE49-F238E27FC236}">
                <a16:creationId xmlns:a16="http://schemas.microsoft.com/office/drawing/2014/main" id="{342BF2DB-DFFB-48AF-8A38-6F181D4B0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3" y="2448959"/>
            <a:ext cx="5600697" cy="3726331"/>
          </a:xfrm>
          <a:prstGeom prst="rect">
            <a:avLst/>
          </a:prstGeom>
        </p:spPr>
      </p:pic>
      <p:pic>
        <p:nvPicPr>
          <p:cNvPr id="10" name="Imagen 9">
            <a:extLst>
              <a:ext uri="{FF2B5EF4-FFF2-40B4-BE49-F238E27FC236}">
                <a16:creationId xmlns:a16="http://schemas.microsoft.com/office/drawing/2014/main" id="{A174D60D-BBF0-4FA6-8787-CE027446E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3" y="2169317"/>
            <a:ext cx="3382780" cy="4285617"/>
          </a:xfrm>
          <a:prstGeom prst="rect">
            <a:avLst/>
          </a:prstGeom>
        </p:spPr>
      </p:pic>
      <p:pic>
        <p:nvPicPr>
          <p:cNvPr id="15" name="Imagen 14">
            <a:extLst>
              <a:ext uri="{FF2B5EF4-FFF2-40B4-BE49-F238E27FC236}">
                <a16:creationId xmlns:a16="http://schemas.microsoft.com/office/drawing/2014/main" id="{5262C7E3-2C88-425C-8759-E140B3B8B8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3658" y="1603281"/>
            <a:ext cx="3227839" cy="4572009"/>
          </a:xfrm>
          <a:prstGeom prst="rect">
            <a:avLst/>
          </a:prstGeom>
        </p:spPr>
      </p:pic>
    </p:spTree>
    <p:extLst>
      <p:ext uri="{BB962C8B-B14F-4D97-AF65-F5344CB8AC3E}">
        <p14:creationId xmlns:p14="http://schemas.microsoft.com/office/powerpoint/2010/main" val="427863664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FD9E9D5-86C1-4404-8920-E18338E7B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8" name="Imagen 17">
            <a:extLst>
              <a:ext uri="{FF2B5EF4-FFF2-40B4-BE49-F238E27FC236}">
                <a16:creationId xmlns:a16="http://schemas.microsoft.com/office/drawing/2014/main" id="{DDF789AC-0915-407F-9003-C22628A1D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4" name="Imagen 3" descr="Imagen que contiene captura de pantalla&#10;&#10;Descripción generada automáticamente">
            <a:extLst>
              <a:ext uri="{FF2B5EF4-FFF2-40B4-BE49-F238E27FC236}">
                <a16:creationId xmlns:a16="http://schemas.microsoft.com/office/drawing/2014/main" id="{EBFA3720-CA13-4B37-8772-71C492DDC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338" y="1901549"/>
            <a:ext cx="8806330" cy="4835681"/>
          </a:xfrm>
          <a:prstGeom prst="rect">
            <a:avLst/>
          </a:prstGeom>
        </p:spPr>
      </p:pic>
    </p:spTree>
    <p:extLst>
      <p:ext uri="{BB962C8B-B14F-4D97-AF65-F5344CB8AC3E}">
        <p14:creationId xmlns:p14="http://schemas.microsoft.com/office/powerpoint/2010/main" val="361129415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FD9E9D5-86C1-4404-8920-E18338E7B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8" name="Imagen 17">
            <a:extLst>
              <a:ext uri="{FF2B5EF4-FFF2-40B4-BE49-F238E27FC236}">
                <a16:creationId xmlns:a16="http://schemas.microsoft.com/office/drawing/2014/main" id="{DDF789AC-0915-407F-9003-C22628A1D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2" name="Imagen 1"/>
          <p:cNvPicPr>
            <a:picLocks noChangeAspect="1"/>
          </p:cNvPicPr>
          <p:nvPr/>
        </p:nvPicPr>
        <p:blipFill>
          <a:blip r:embed="rId4"/>
          <a:stretch>
            <a:fillRect/>
          </a:stretch>
        </p:blipFill>
        <p:spPr>
          <a:xfrm>
            <a:off x="190503" y="2091846"/>
            <a:ext cx="5834516" cy="3450257"/>
          </a:xfrm>
          <a:prstGeom prst="rect">
            <a:avLst/>
          </a:prstGeom>
        </p:spPr>
      </p:pic>
      <p:pic>
        <p:nvPicPr>
          <p:cNvPr id="3" name="Imagen 2"/>
          <p:cNvPicPr>
            <a:picLocks noChangeAspect="1"/>
          </p:cNvPicPr>
          <p:nvPr/>
        </p:nvPicPr>
        <p:blipFill>
          <a:blip r:embed="rId5"/>
          <a:stretch>
            <a:fillRect/>
          </a:stretch>
        </p:blipFill>
        <p:spPr>
          <a:xfrm>
            <a:off x="6286504" y="2138957"/>
            <a:ext cx="5725956" cy="3757168"/>
          </a:xfrm>
          <a:prstGeom prst="rect">
            <a:avLst/>
          </a:prstGeom>
        </p:spPr>
      </p:pic>
    </p:spTree>
    <p:extLst>
      <p:ext uri="{BB962C8B-B14F-4D97-AF65-F5344CB8AC3E}">
        <p14:creationId xmlns:p14="http://schemas.microsoft.com/office/powerpoint/2010/main" val="294072363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FD9E9D5-86C1-4404-8920-E18338E7B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8" name="Imagen 17">
            <a:extLst>
              <a:ext uri="{FF2B5EF4-FFF2-40B4-BE49-F238E27FC236}">
                <a16:creationId xmlns:a16="http://schemas.microsoft.com/office/drawing/2014/main" id="{DDF789AC-0915-407F-9003-C22628A1D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9" y="1020043"/>
            <a:ext cx="6096000" cy="783336"/>
          </a:xfrm>
          <a:prstGeom prst="rect">
            <a:avLst/>
          </a:prstGeom>
        </p:spPr>
      </p:pic>
      <p:pic>
        <p:nvPicPr>
          <p:cNvPr id="5" name="Imagen 4" descr="Imagen que contiene captura de pantalla&#10;&#10;Descripción generada automáticamente">
            <a:extLst>
              <a:ext uri="{FF2B5EF4-FFF2-40B4-BE49-F238E27FC236}">
                <a16:creationId xmlns:a16="http://schemas.microsoft.com/office/drawing/2014/main" id="{C0D0F21C-3A1E-4389-AD27-6FD8135DC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84" y="2133600"/>
            <a:ext cx="11806442" cy="4355690"/>
          </a:xfrm>
          <a:prstGeom prst="rect">
            <a:avLst/>
          </a:prstGeom>
        </p:spPr>
      </p:pic>
    </p:spTree>
    <p:extLst>
      <p:ext uri="{BB962C8B-B14F-4D97-AF65-F5344CB8AC3E}">
        <p14:creationId xmlns:p14="http://schemas.microsoft.com/office/powerpoint/2010/main" val="264790920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sz="half" idx="1"/>
          </p:nvPr>
        </p:nvPicPr>
        <p:blipFill>
          <a:blip r:embed="rId3"/>
          <a:stretch>
            <a:fillRect/>
          </a:stretch>
        </p:blipFill>
        <p:spPr>
          <a:xfrm>
            <a:off x="-312095" y="1821810"/>
            <a:ext cx="7499477" cy="4942784"/>
          </a:xfrm>
          <a:prstGeom prst="rect">
            <a:avLst/>
          </a:prstGeom>
        </p:spPr>
      </p:pic>
      <p:sp>
        <p:nvSpPr>
          <p:cNvPr id="8" name="Marcador de contenido 7"/>
          <p:cNvSpPr>
            <a:spLocks noGrp="1"/>
          </p:cNvSpPr>
          <p:nvPr>
            <p:ph sz="half" idx="2"/>
          </p:nvPr>
        </p:nvSpPr>
        <p:spPr>
          <a:xfrm>
            <a:off x="7092009" y="1166615"/>
            <a:ext cx="4736200" cy="1883998"/>
          </a:xfrm>
        </p:spPr>
        <p:txBody>
          <a:bodyPr>
            <a:normAutofit lnSpcReduction="10000"/>
          </a:bodyPr>
          <a:lstStyle/>
          <a:p>
            <a:pPr marL="0" indent="0" algn="ctr">
              <a:buNone/>
            </a:pPr>
            <a:r>
              <a:rPr lang="es-ES" b="1" dirty="0">
                <a:solidFill>
                  <a:schemeClr val="accent4">
                    <a:lumMod val="50000"/>
                  </a:schemeClr>
                </a:solidFill>
              </a:rPr>
              <a:t>5 Subsistemas regionales </a:t>
            </a:r>
          </a:p>
          <a:p>
            <a:pPr marL="0" indent="0" algn="ctr">
              <a:buNone/>
            </a:pPr>
            <a:r>
              <a:rPr lang="es-ES" b="1" dirty="0">
                <a:solidFill>
                  <a:schemeClr val="accent4">
                    <a:lumMod val="50000"/>
                  </a:schemeClr>
                </a:solidFill>
              </a:rPr>
              <a:t>4 Subsistemas temáticos</a:t>
            </a:r>
          </a:p>
          <a:p>
            <a:pPr marL="0" indent="0" algn="ctr">
              <a:buNone/>
            </a:pPr>
            <a:r>
              <a:rPr lang="es-ES" b="1" dirty="0">
                <a:solidFill>
                  <a:schemeClr val="accent4">
                    <a:lumMod val="50000"/>
                  </a:schemeClr>
                </a:solidFill>
              </a:rPr>
              <a:t>22 SIDAP</a:t>
            </a:r>
          </a:p>
          <a:p>
            <a:pPr marL="0" indent="0" algn="ctr">
              <a:buNone/>
            </a:pPr>
            <a:r>
              <a:rPr lang="es-ES" b="1" dirty="0">
                <a:solidFill>
                  <a:schemeClr val="accent4">
                    <a:lumMod val="50000"/>
                  </a:schemeClr>
                </a:solidFill>
              </a:rPr>
              <a:t>141 SILAP o SIMAP</a:t>
            </a:r>
            <a:endParaRPr lang="es-CO" b="1" dirty="0">
              <a:solidFill>
                <a:schemeClr val="accent4">
                  <a:lumMod val="50000"/>
                </a:schemeClr>
              </a:solidFill>
            </a:endParaRPr>
          </a:p>
        </p:txBody>
      </p:sp>
      <p:pic>
        <p:nvPicPr>
          <p:cNvPr id="6" name="Imagen 5">
            <a:extLst>
              <a:ext uri="{FF2B5EF4-FFF2-40B4-BE49-F238E27FC236}">
                <a16:creationId xmlns:a16="http://schemas.microsoft.com/office/drawing/2014/main" id="{FABDB3EA-13D0-4035-AEDC-34E26289C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0" name="Imagen 9">
            <a:extLst>
              <a:ext uri="{FF2B5EF4-FFF2-40B4-BE49-F238E27FC236}">
                <a16:creationId xmlns:a16="http://schemas.microsoft.com/office/drawing/2014/main" id="{E2194D10-2F76-4F18-882E-8D351528F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sp>
        <p:nvSpPr>
          <p:cNvPr id="2" name="CuadroTexto 1"/>
          <p:cNvSpPr txBox="1"/>
          <p:nvPr/>
        </p:nvSpPr>
        <p:spPr>
          <a:xfrm>
            <a:off x="4571766" y="6525268"/>
            <a:ext cx="2721130" cy="276999"/>
          </a:xfrm>
          <a:prstGeom prst="rect">
            <a:avLst/>
          </a:prstGeom>
          <a:noFill/>
        </p:spPr>
        <p:txBody>
          <a:bodyPr wrap="none" rtlCol="0">
            <a:spAutoFit/>
          </a:bodyPr>
          <a:lstStyle/>
          <a:p>
            <a:r>
              <a:rPr lang="es-CO" sz="1100" b="1" dirty="0"/>
              <a:t>,</a:t>
            </a:r>
            <a:r>
              <a:rPr lang="es-CO" sz="1200" dirty="0"/>
              <a:t>Proyecto Áreas Protegidas Locales - GIZ</a:t>
            </a:r>
          </a:p>
        </p:txBody>
      </p:sp>
      <p:pic>
        <p:nvPicPr>
          <p:cNvPr id="3" name="Imagen 2"/>
          <p:cNvPicPr>
            <a:picLocks noChangeAspect="1"/>
          </p:cNvPicPr>
          <p:nvPr/>
        </p:nvPicPr>
        <p:blipFill>
          <a:blip r:embed="rId6"/>
          <a:stretch>
            <a:fillRect/>
          </a:stretch>
        </p:blipFill>
        <p:spPr>
          <a:xfrm>
            <a:off x="6458768" y="3125225"/>
            <a:ext cx="5733232" cy="3325431"/>
          </a:xfrm>
          <a:prstGeom prst="rect">
            <a:avLst/>
          </a:prstGeom>
        </p:spPr>
      </p:pic>
    </p:spTree>
    <p:extLst>
      <p:ext uri="{BB962C8B-B14F-4D97-AF65-F5344CB8AC3E}">
        <p14:creationId xmlns:p14="http://schemas.microsoft.com/office/powerpoint/2010/main" val="2831903345"/>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F8EEB73-38BD-451C-B3AB-16326B00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id="{50D360F0-D849-4C59-A00A-623625334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010211"/>
            <a:ext cx="6096000" cy="783336"/>
          </a:xfrm>
          <a:prstGeom prst="rect">
            <a:avLst/>
          </a:prstGeom>
        </p:spPr>
      </p:pic>
      <p:pic>
        <p:nvPicPr>
          <p:cNvPr id="3" name="Imagen 2">
            <a:extLst>
              <a:ext uri="{FF2B5EF4-FFF2-40B4-BE49-F238E27FC236}">
                <a16:creationId xmlns:a16="http://schemas.microsoft.com/office/drawing/2014/main" id="{CA13C998-2049-4DD1-ACE8-E70F33133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59" y="2138183"/>
            <a:ext cx="11887952" cy="4341275"/>
          </a:xfrm>
          <a:prstGeom prst="rect">
            <a:avLst/>
          </a:prstGeom>
        </p:spPr>
      </p:pic>
    </p:spTree>
    <p:extLst>
      <p:ext uri="{BB962C8B-B14F-4D97-AF65-F5344CB8AC3E}">
        <p14:creationId xmlns:p14="http://schemas.microsoft.com/office/powerpoint/2010/main" val="123410496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captura de pantalla&#10;&#10;Descripción generada automáticamente">
            <a:extLst>
              <a:ext uri="{FF2B5EF4-FFF2-40B4-BE49-F238E27FC236}">
                <a16:creationId xmlns:a16="http://schemas.microsoft.com/office/drawing/2014/main" id="{60F1574D-FE57-4244-A77F-5AD5F2669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28" y="1700981"/>
            <a:ext cx="10526999" cy="5102942"/>
          </a:xfrm>
          <a:prstGeom prst="rect">
            <a:avLst/>
          </a:prstGeom>
        </p:spPr>
      </p:pic>
      <p:pic>
        <p:nvPicPr>
          <p:cNvPr id="5" name="Imagen 4">
            <a:extLst>
              <a:ext uri="{FF2B5EF4-FFF2-40B4-BE49-F238E27FC236}">
                <a16:creationId xmlns:a16="http://schemas.microsoft.com/office/drawing/2014/main" id="{8253C13E-21F1-4595-BF47-8F778DA88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9" name="Imagen 8">
            <a:extLst>
              <a:ext uri="{FF2B5EF4-FFF2-40B4-BE49-F238E27FC236}">
                <a16:creationId xmlns:a16="http://schemas.microsoft.com/office/drawing/2014/main" id="{EC1DB1EC-D539-4B29-965F-F14A3DF59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Tree>
    <p:extLst>
      <p:ext uri="{BB962C8B-B14F-4D97-AF65-F5344CB8AC3E}">
        <p14:creationId xmlns:p14="http://schemas.microsoft.com/office/powerpoint/2010/main" val="792747606"/>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253C13E-21F1-4595-BF47-8F778DA88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3" y="1010211"/>
            <a:ext cx="6096000" cy="783336"/>
          </a:xfrm>
          <a:prstGeom prst="rect">
            <a:avLst/>
          </a:prstGeom>
        </p:spPr>
      </p:pic>
      <p:pic>
        <p:nvPicPr>
          <p:cNvPr id="9" name="Imagen 8">
            <a:extLst>
              <a:ext uri="{FF2B5EF4-FFF2-40B4-BE49-F238E27FC236}">
                <a16:creationId xmlns:a16="http://schemas.microsoft.com/office/drawing/2014/main" id="{EC1DB1EC-D539-4B29-965F-F14A3DF59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B908E3BC-1A61-4685-A3C5-DFB6DA537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545" y="1901549"/>
            <a:ext cx="10722909" cy="4823716"/>
          </a:xfrm>
          <a:prstGeom prst="rect">
            <a:avLst/>
          </a:prstGeom>
        </p:spPr>
      </p:pic>
    </p:spTree>
    <p:extLst>
      <p:ext uri="{BB962C8B-B14F-4D97-AF65-F5344CB8AC3E}">
        <p14:creationId xmlns:p14="http://schemas.microsoft.com/office/powerpoint/2010/main" val="85050020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314632" y="2142842"/>
            <a:ext cx="11376625" cy="4427775"/>
          </a:xfrm>
        </p:spPr>
        <p:txBody>
          <a:bodyPr>
            <a:normAutofit/>
          </a:bodyPr>
          <a:lstStyle/>
          <a:p>
            <a:pPr marL="0" indent="0" algn="just">
              <a:buNone/>
            </a:pPr>
            <a:endParaRPr lang="es-ES_tradnl" sz="2400" dirty="0">
              <a:latin typeface="+mj-lt"/>
            </a:endParaRPr>
          </a:p>
          <a:p>
            <a:pPr algn="just"/>
            <a:r>
              <a:rPr lang="es-ES_tradnl" sz="2400" dirty="0">
                <a:latin typeface="+mj-lt"/>
              </a:rPr>
              <a:t>Se entenderá por biodiversidad la variabilidad de organismos vivos de cualquier fuente, incluidos entre otras cosas, los ecosistemas terrestres y marinos y otros ecosistemas acuáticos, los complejos ecológicos de los que forman parte; así como la diversidad dentro de cada especie, entre las especies y de los ecosistemas (Secretaria CBD, 2001). </a:t>
            </a:r>
          </a:p>
          <a:p>
            <a:pPr algn="just"/>
            <a:r>
              <a:rPr lang="es-ES_tradnl" sz="2400" dirty="0">
                <a:latin typeface="+mj-lt"/>
              </a:rPr>
              <a:t>Conservar la biodiversidad implica cuatro acciones específicas: i) su preservación con miras a evitar la transformación de los paisajes y la extinción de especies, ii) su recuperación o restauración cuando las condiciones de naturalidad se han perdido, iii) la ampliación de la base de conocimiento científico, técnico o tradicional y iv) su utilización sostenible con miras a generar beneficios justos y equitativos. </a:t>
            </a:r>
          </a:p>
        </p:txBody>
      </p:sp>
      <p:pic>
        <p:nvPicPr>
          <p:cNvPr id="10" name="Imagen 9">
            <a:extLst>
              <a:ext uri="{FF2B5EF4-FFF2-40B4-BE49-F238E27FC236}">
                <a16:creationId xmlns:a16="http://schemas.microsoft.com/office/drawing/2014/main" id="{42F3C996-3C3E-4DD2-ADE1-3FF4F80C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
        <p:nvSpPr>
          <p:cNvPr id="3" name="CuadroTexto 2"/>
          <p:cNvSpPr txBox="1"/>
          <p:nvPr/>
        </p:nvSpPr>
        <p:spPr>
          <a:xfrm>
            <a:off x="314632" y="1212111"/>
            <a:ext cx="8425331" cy="707886"/>
          </a:xfrm>
          <a:prstGeom prst="rect">
            <a:avLst/>
          </a:prstGeom>
          <a:solidFill>
            <a:srgbClr val="FFC000"/>
          </a:solidFill>
        </p:spPr>
        <p:txBody>
          <a:bodyPr wrap="square" rtlCol="0">
            <a:spAutoFit/>
          </a:bodyPr>
          <a:lstStyle/>
          <a:p>
            <a:r>
              <a:rPr lang="es-ES_tradnl" sz="4000" dirty="0">
                <a:solidFill>
                  <a:schemeClr val="bg1"/>
                </a:solidFill>
                <a:latin typeface="+mj-lt"/>
              </a:rPr>
              <a:t>Conservación de la Biodiversidad: </a:t>
            </a:r>
          </a:p>
        </p:txBody>
      </p:sp>
    </p:spTree>
    <p:extLst>
      <p:ext uri="{BB962C8B-B14F-4D97-AF65-F5344CB8AC3E}">
        <p14:creationId xmlns:p14="http://schemas.microsoft.com/office/powerpoint/2010/main" val="993683397"/>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7" y="972701"/>
            <a:ext cx="6889020" cy="888140"/>
          </a:xfrm>
          <a:prstGeom prst="rect">
            <a:avLst/>
          </a:prstGeom>
        </p:spPr>
      </p:pic>
      <p:sp>
        <p:nvSpPr>
          <p:cNvPr id="3" name="Rectángulo 2"/>
          <p:cNvSpPr/>
          <p:nvPr/>
        </p:nvSpPr>
        <p:spPr>
          <a:xfrm>
            <a:off x="786809" y="2081238"/>
            <a:ext cx="10781413" cy="4524315"/>
          </a:xfrm>
          <a:prstGeom prst="rect">
            <a:avLst/>
          </a:prstGeom>
        </p:spPr>
        <p:txBody>
          <a:bodyPr wrap="square">
            <a:spAutoFit/>
          </a:bodyPr>
          <a:lstStyle/>
          <a:p>
            <a:pPr algn="just"/>
            <a:r>
              <a:rPr lang="es-ES_tradnl" sz="2400" dirty="0">
                <a:latin typeface="+mj-lt"/>
                <a:ea typeface="Calibri" charset="0"/>
              </a:rPr>
              <a:t>Efectivamente gestionado: La efectividad de la gestión del sistema se entiende como el nivel de cumplimiento de la misión de conservación, de la aplicación de políticas y del desarrollo de programas por parte de las autoridades competentes y demás actores del sistema. La efectividad está medida por dos variables concretas (Medina et. al., 2005): </a:t>
            </a:r>
          </a:p>
          <a:p>
            <a:pPr marL="342900" lvl="0" indent="-342900" algn="just">
              <a:buFont typeface="Symbol" charset="2"/>
              <a:buChar char=""/>
            </a:pPr>
            <a:r>
              <a:rPr lang="es-ES_tradnl" sz="2400" dirty="0">
                <a:latin typeface="+mj-lt"/>
                <a:ea typeface="Calibri" charset="0"/>
              </a:rPr>
              <a:t>La eficacia de la gestión: se refiere al logro de cambios reales en la situación de manejo de las áreas protegidas y de los sistemas y al avance en el cumplimiento de los objetivos de conservación definidos, teniendo en cuenta el horizonte de planeación establecido. </a:t>
            </a:r>
          </a:p>
          <a:p>
            <a:pPr marL="342900" lvl="0" indent="-342900" algn="just">
              <a:buFont typeface="Symbol" charset="2"/>
              <a:buChar char=""/>
            </a:pPr>
            <a:r>
              <a:rPr lang="es-ES_tradnl" sz="2400" dirty="0">
                <a:latin typeface="+mj-lt"/>
                <a:ea typeface="Calibri" charset="0"/>
              </a:rPr>
              <a:t>La eficiencia de la gestión se refiere a la calidad de los procesos de manejo de las áreas protegidas y de la gestión del SINAP, en términos del soporte administrativo, operativo y técnico necesarios para el desarrollo de esta gestión. </a:t>
            </a:r>
            <a:endParaRPr lang="es-ES_tradnl" sz="2400" dirty="0">
              <a:effectLst/>
              <a:latin typeface="+mj-lt"/>
              <a:ea typeface="Calibri" charset="0"/>
            </a:endParaRPr>
          </a:p>
        </p:txBody>
      </p:sp>
    </p:spTree>
    <p:extLst>
      <p:ext uri="{BB962C8B-B14F-4D97-AF65-F5344CB8AC3E}">
        <p14:creationId xmlns:p14="http://schemas.microsoft.com/office/powerpoint/2010/main" val="2195076879"/>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7" y="972701"/>
            <a:ext cx="6889020" cy="888140"/>
          </a:xfrm>
          <a:prstGeom prst="rect">
            <a:avLst/>
          </a:prstGeom>
        </p:spPr>
      </p:pic>
      <p:pic>
        <p:nvPicPr>
          <p:cNvPr id="13" name="Imagen 12" descr="Imagen que contiene tarjeta de presentación, texto&#10;&#10;Descripción generada automáticamente">
            <a:extLst>
              <a:ext uri="{FF2B5EF4-FFF2-40B4-BE49-F238E27FC236}">
                <a16:creationId xmlns:a16="http://schemas.microsoft.com/office/drawing/2014/main" id="{0FD1EFCA-E23A-4FFA-951B-848A65E1E0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666" y="2506746"/>
            <a:ext cx="7537893" cy="3612859"/>
          </a:xfrm>
          <a:prstGeom prst="rect">
            <a:avLst/>
          </a:prstGeom>
        </p:spPr>
      </p:pic>
      <p:pic>
        <p:nvPicPr>
          <p:cNvPr id="3" name="Imagen 2"/>
          <p:cNvPicPr>
            <a:picLocks noChangeAspect="1"/>
          </p:cNvPicPr>
          <p:nvPr/>
        </p:nvPicPr>
        <p:blipFill>
          <a:blip r:embed="rId6"/>
          <a:stretch>
            <a:fillRect/>
          </a:stretch>
        </p:blipFill>
        <p:spPr>
          <a:xfrm>
            <a:off x="7852201" y="902209"/>
            <a:ext cx="3988480" cy="5814010"/>
          </a:xfrm>
          <a:prstGeom prst="rect">
            <a:avLst/>
          </a:prstGeom>
        </p:spPr>
      </p:pic>
    </p:spTree>
    <p:extLst>
      <p:ext uri="{BB962C8B-B14F-4D97-AF65-F5344CB8AC3E}">
        <p14:creationId xmlns:p14="http://schemas.microsoft.com/office/powerpoint/2010/main" val="988992210"/>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0BDECCA-B7A6-4F20-A7FC-800F6BE1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3BCAA695-754C-46B4-9B9D-0A15ACCB6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descr="Imagen que contiene pared&#10;&#10;Descripción generada automáticamente">
            <a:extLst>
              <a:ext uri="{FF2B5EF4-FFF2-40B4-BE49-F238E27FC236}">
                <a16:creationId xmlns:a16="http://schemas.microsoft.com/office/drawing/2014/main" id="{34F06F80-5C3A-47E4-8DD5-8BE91C93C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267" y="2102693"/>
            <a:ext cx="10132494" cy="4455424"/>
          </a:xfrm>
          <a:prstGeom prst="rect">
            <a:avLst/>
          </a:prstGeom>
        </p:spPr>
      </p:pic>
    </p:spTree>
    <p:extLst>
      <p:ext uri="{BB962C8B-B14F-4D97-AF65-F5344CB8AC3E}">
        <p14:creationId xmlns:p14="http://schemas.microsoft.com/office/powerpoint/2010/main" val="2342557404"/>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0BDECCA-B7A6-4F20-A7FC-800F6BE1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3BCAA695-754C-46B4-9B9D-0A15ACCB6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5" name="Imagen 4" descr="Imagen que contiene pared, interior, monitor&#10;&#10;Descripción generada automáticamente">
            <a:extLst>
              <a:ext uri="{FF2B5EF4-FFF2-40B4-BE49-F238E27FC236}">
                <a16:creationId xmlns:a16="http://schemas.microsoft.com/office/drawing/2014/main" id="{1F17097E-DA9E-4402-A257-D6D40227D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6" y="2021017"/>
            <a:ext cx="5774942" cy="3097337"/>
          </a:xfrm>
          <a:prstGeom prst="rect">
            <a:avLst/>
          </a:prstGeom>
        </p:spPr>
      </p:pic>
      <p:pic>
        <p:nvPicPr>
          <p:cNvPr id="8" name="Imagen 7" descr="Imagen que contiene monitor, pantalla, negro, pared&#10;&#10;Descripción generada automáticamente">
            <a:extLst>
              <a:ext uri="{FF2B5EF4-FFF2-40B4-BE49-F238E27FC236}">
                <a16:creationId xmlns:a16="http://schemas.microsoft.com/office/drawing/2014/main" id="{0876E7BA-211E-4501-9F13-C7086AF5F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7846" y="3287911"/>
            <a:ext cx="6007509" cy="3139633"/>
          </a:xfrm>
          <a:prstGeom prst="rect">
            <a:avLst/>
          </a:prstGeom>
        </p:spPr>
      </p:pic>
    </p:spTree>
    <p:extLst>
      <p:ext uri="{BB962C8B-B14F-4D97-AF65-F5344CB8AC3E}">
        <p14:creationId xmlns:p14="http://schemas.microsoft.com/office/powerpoint/2010/main" val="1115917669"/>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0BDECCA-B7A6-4F20-A7FC-800F6BE1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3BCAA695-754C-46B4-9B9D-0A15ACCB6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3" name="Imagen 2" descr="Imagen que contiene botella&#10;&#10;Descripción generada automáticamente">
            <a:extLst>
              <a:ext uri="{FF2B5EF4-FFF2-40B4-BE49-F238E27FC236}">
                <a16:creationId xmlns:a16="http://schemas.microsoft.com/office/drawing/2014/main" id="{71CAC42D-728D-42D5-B064-56A8CBB590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7258" y="1987387"/>
            <a:ext cx="1769047" cy="4491720"/>
          </a:xfrm>
          <a:prstGeom prst="rect">
            <a:avLst/>
          </a:prstGeom>
        </p:spPr>
      </p:pic>
      <p:pic>
        <p:nvPicPr>
          <p:cNvPr id="7" name="Imagen 6">
            <a:extLst>
              <a:ext uri="{FF2B5EF4-FFF2-40B4-BE49-F238E27FC236}">
                <a16:creationId xmlns:a16="http://schemas.microsoft.com/office/drawing/2014/main" id="{A983E03A-5EC8-4521-BF42-AA2797CC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9057" y="2233886"/>
            <a:ext cx="3436219" cy="3028430"/>
          </a:xfrm>
          <a:prstGeom prst="rect">
            <a:avLst/>
          </a:prstGeom>
        </p:spPr>
      </p:pic>
      <p:pic>
        <p:nvPicPr>
          <p:cNvPr id="10" name="Imagen 9" descr="Imagen que contiene captura de pantalla&#10;&#10;Descripción generada automáticamente">
            <a:extLst>
              <a:ext uri="{FF2B5EF4-FFF2-40B4-BE49-F238E27FC236}">
                <a16:creationId xmlns:a16="http://schemas.microsoft.com/office/drawing/2014/main" id="{F1AFAA5B-3AB2-4721-8756-5DF051D2D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5" y="2331519"/>
            <a:ext cx="6889020" cy="4029357"/>
          </a:xfrm>
          <a:prstGeom prst="rect">
            <a:avLst/>
          </a:prstGeom>
        </p:spPr>
      </p:pic>
    </p:spTree>
    <p:extLst>
      <p:ext uri="{BB962C8B-B14F-4D97-AF65-F5344CB8AC3E}">
        <p14:creationId xmlns:p14="http://schemas.microsoft.com/office/powerpoint/2010/main" val="1164781296"/>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298524" y="2943615"/>
            <a:ext cx="5829454" cy="3108283"/>
          </a:xfrm>
          <a:prstGeom prst="rect">
            <a:avLst/>
          </a:prstGeom>
        </p:spPr>
      </p:pic>
      <p:pic>
        <p:nvPicPr>
          <p:cNvPr id="6" name="Imagen 5">
            <a:extLst>
              <a:ext uri="{FF2B5EF4-FFF2-40B4-BE49-F238E27FC236}">
                <a16:creationId xmlns:a16="http://schemas.microsoft.com/office/drawing/2014/main" id="{40BDECCA-B7A6-4F20-A7FC-800F6BE17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3BCAA695-754C-46B4-9B9D-0A15ACCB6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2" name="Imagen 1"/>
          <p:cNvPicPr>
            <a:picLocks noChangeAspect="1"/>
          </p:cNvPicPr>
          <p:nvPr/>
        </p:nvPicPr>
        <p:blipFill>
          <a:blip r:embed="rId6"/>
          <a:stretch>
            <a:fillRect/>
          </a:stretch>
        </p:blipFill>
        <p:spPr>
          <a:xfrm>
            <a:off x="76200" y="2530548"/>
            <a:ext cx="6502400" cy="3530600"/>
          </a:xfrm>
          <a:prstGeom prst="rect">
            <a:avLst/>
          </a:prstGeom>
        </p:spPr>
      </p:pic>
    </p:spTree>
    <p:extLst>
      <p:ext uri="{BB962C8B-B14F-4D97-AF65-F5344CB8AC3E}">
        <p14:creationId xmlns:p14="http://schemas.microsoft.com/office/powerpoint/2010/main" val="1107484169"/>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7" y="972701"/>
            <a:ext cx="6889020" cy="888140"/>
          </a:xfrm>
          <a:prstGeom prst="rect">
            <a:avLst/>
          </a:prstGeom>
        </p:spPr>
      </p:pic>
      <p:sp>
        <p:nvSpPr>
          <p:cNvPr id="3" name="Rectángulo 2"/>
          <p:cNvSpPr/>
          <p:nvPr/>
        </p:nvSpPr>
        <p:spPr>
          <a:xfrm>
            <a:off x="382772" y="1889853"/>
            <a:ext cx="11355571" cy="4832092"/>
          </a:xfrm>
          <a:prstGeom prst="rect">
            <a:avLst/>
          </a:prstGeom>
        </p:spPr>
        <p:txBody>
          <a:bodyPr wrap="square">
            <a:spAutoFit/>
          </a:bodyPr>
          <a:lstStyle/>
          <a:p>
            <a:pPr lvl="0" algn="just">
              <a:defRPr sz="1800" b="0" i="0" u="none" strike="noStrike" kern="0" cap="none" spc="0" baseline="0">
                <a:solidFill>
                  <a:srgbClr val="000000"/>
                </a:solidFill>
                <a:uFillTx/>
              </a:defRPr>
            </a:pPr>
            <a:r>
              <a:rPr lang="es-ES" sz="2200" dirty="0">
                <a:solidFill>
                  <a:srgbClr val="000000"/>
                </a:solidFill>
                <a:latin typeface="+mj-lt"/>
              </a:rPr>
              <a:t>Equitativamente  gestionado:</a:t>
            </a:r>
          </a:p>
          <a:p>
            <a:pPr lvl="0" algn="just">
              <a:defRPr sz="1800" b="0" i="0" u="none" strike="noStrike" kern="0" cap="none" spc="0" baseline="0">
                <a:solidFill>
                  <a:srgbClr val="000000"/>
                </a:solidFill>
                <a:uFillTx/>
              </a:defRPr>
            </a:pPr>
            <a:endParaRPr lang="es-ES" sz="2200" dirty="0">
              <a:solidFill>
                <a:srgbClr val="000000"/>
              </a:solidFill>
              <a:latin typeface="+mj-lt"/>
            </a:endParaRPr>
          </a:p>
          <a:p>
            <a:pPr lvl="0" algn="just">
              <a:defRPr sz="1800" b="0" i="0" u="none" strike="noStrike" kern="0" cap="none" spc="0" baseline="0">
                <a:solidFill>
                  <a:srgbClr val="000000"/>
                </a:solidFill>
                <a:uFillTx/>
              </a:defRPr>
            </a:pPr>
            <a:r>
              <a:rPr lang="es-ES" sz="2200" dirty="0">
                <a:solidFill>
                  <a:srgbClr val="000000"/>
                </a:solidFill>
                <a:latin typeface="+mj-lt"/>
              </a:rPr>
              <a:t>La conformación de sistemas de áreas protegidas obedece a un enfoque </a:t>
            </a:r>
            <a:r>
              <a:rPr lang="es-ES" sz="2200" dirty="0" err="1">
                <a:solidFill>
                  <a:srgbClr val="000000"/>
                </a:solidFill>
                <a:latin typeface="+mj-lt"/>
              </a:rPr>
              <a:t>ecosistémico</a:t>
            </a:r>
            <a:r>
              <a:rPr lang="es-ES" sz="2200" dirty="0">
                <a:solidFill>
                  <a:srgbClr val="000000"/>
                </a:solidFill>
                <a:latin typeface="+mj-lt"/>
              </a:rPr>
              <a:t>, estrategia que desde el Convenio de Diversidad Biológica y la UNESCO se propone para alcanzar un manejo equitativo de la tierra, el agua y los recursos vivos, a favor de su conservación, uso sostenible y distribución equitativa de los beneficios que puedan generar (UNESCO, 2000 ).  </a:t>
            </a:r>
          </a:p>
          <a:p>
            <a:pPr lvl="0" algn="just">
              <a:defRPr sz="1800" b="0" i="0" u="none" strike="noStrike" kern="0" cap="none" spc="0" baseline="0">
                <a:solidFill>
                  <a:srgbClr val="000000"/>
                </a:solidFill>
                <a:uFillTx/>
              </a:defRPr>
            </a:pPr>
            <a:endParaRPr lang="es-ES" sz="2200" dirty="0">
              <a:solidFill>
                <a:srgbClr val="000000"/>
              </a:solidFill>
              <a:latin typeface="+mj-lt"/>
            </a:endParaRPr>
          </a:p>
          <a:p>
            <a:pPr lvl="0" algn="just">
              <a:defRPr sz="1800" b="0" i="0" u="none" strike="noStrike" kern="0" cap="none" spc="0" baseline="0">
                <a:solidFill>
                  <a:srgbClr val="000000"/>
                </a:solidFill>
                <a:uFillTx/>
              </a:defRPr>
            </a:pPr>
            <a:r>
              <a:rPr lang="es-CO" sz="2200" dirty="0">
                <a:solidFill>
                  <a:srgbClr val="000000"/>
                </a:solidFill>
                <a:latin typeface="+mj-lt"/>
              </a:rPr>
              <a:t>Plan Nacional de Desarrollo “Pacto por Colombia, pacto por la equidad” 2018 – 2022 relaciona la equidad con la igualdad de oportunidades para todos y la vincula como resultado del circulo virtuoso de la legalidad y el emprendimiento. El PND “busca lograr una Colombia con más bienestar, con menos desigualdad de resultados y con más equidad de oportunidades; un país con mayores ingresos y mejores condiciones de vida de la población conseguidas sobre la base de la legalidad y por medio de la generación de empleo, la formalización y un tejido empresarial fuerte”.</a:t>
            </a:r>
            <a:endParaRPr lang="es-ES" sz="2200" dirty="0">
              <a:solidFill>
                <a:srgbClr val="000000"/>
              </a:solidFill>
              <a:latin typeface="+mj-lt"/>
            </a:endParaRPr>
          </a:p>
          <a:p>
            <a:pPr marL="342900" lvl="0" indent="-342900" algn="just">
              <a:buFont typeface="Symbol" charset="2"/>
              <a:buChar char=""/>
            </a:pPr>
            <a:endParaRPr lang="es-ES_tradnl" sz="2200" dirty="0">
              <a:effectLst/>
              <a:latin typeface="+mj-lt"/>
              <a:ea typeface="Calibri" charset="0"/>
            </a:endParaRPr>
          </a:p>
        </p:txBody>
      </p:sp>
    </p:spTree>
    <p:extLst>
      <p:ext uri="{BB962C8B-B14F-4D97-AF65-F5344CB8AC3E}">
        <p14:creationId xmlns:p14="http://schemas.microsoft.com/office/powerpoint/2010/main" val="210534220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7" y="972701"/>
            <a:ext cx="6889020" cy="888140"/>
          </a:xfrm>
          <a:prstGeom prst="rect">
            <a:avLst/>
          </a:prstGeom>
        </p:spPr>
      </p:pic>
      <p:sp>
        <p:nvSpPr>
          <p:cNvPr id="3" name="Rectángulo 2"/>
          <p:cNvSpPr/>
          <p:nvPr/>
        </p:nvSpPr>
        <p:spPr>
          <a:xfrm>
            <a:off x="404037" y="2272623"/>
            <a:ext cx="11164185" cy="3785652"/>
          </a:xfrm>
          <a:prstGeom prst="rect">
            <a:avLst/>
          </a:prstGeom>
        </p:spPr>
        <p:txBody>
          <a:bodyPr wrap="square">
            <a:spAutoFit/>
          </a:bodyPr>
          <a:lstStyle/>
          <a:p>
            <a:pPr lvl="0" algn="just">
              <a:defRPr sz="1800" b="0" i="0" u="none" strike="noStrike" kern="0" cap="none" spc="0" baseline="0">
                <a:solidFill>
                  <a:srgbClr val="000000"/>
                </a:solidFill>
                <a:uFillTx/>
              </a:defRPr>
            </a:pPr>
            <a:r>
              <a:rPr lang="es-CO" sz="2400" dirty="0">
                <a:solidFill>
                  <a:srgbClr val="000000"/>
                </a:solidFill>
                <a:latin typeface="+mj-lt"/>
              </a:rPr>
              <a:t>Más equidad de oportunidades en el PND Pacto por Colombia, Pacto por la Equidad 2018 – 2022 se entiende como “el avance hacia una Colombia incluyente y con más oportunidades, mediante la reducción de la pobreza monetaria y multidimensional, la nivelación del terreno de juego y el principio de la no discriminación. La equidad de oportunidades implica remover las barreras que impiden el acceso a la educación, la salud, los servicios sociales esenciales y la inclusión productiva de toda la población, independientemente de sus características de origen, la localización geográfica, la pertenencia étnica, el sexo, la condición física y la edad, entre otras. Más equidad de oportunidades significa que todos los colombianos tengan cada vez más posibilidades para elegir libremente aquello que quieren ser y hacer con su vida”.</a:t>
            </a:r>
            <a:endParaRPr lang="es-ES" sz="2400" dirty="0">
              <a:solidFill>
                <a:srgbClr val="000000"/>
              </a:solidFill>
              <a:latin typeface="+mj-lt"/>
            </a:endParaRPr>
          </a:p>
        </p:txBody>
      </p:sp>
    </p:spTree>
    <p:extLst>
      <p:ext uri="{BB962C8B-B14F-4D97-AF65-F5344CB8AC3E}">
        <p14:creationId xmlns:p14="http://schemas.microsoft.com/office/powerpoint/2010/main" val="1696253215"/>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D075DD-C530-40C0-9124-CE75A8BA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2E20E3B-CB35-49EB-B0F3-C371ABB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7" y="972701"/>
            <a:ext cx="6889020" cy="888140"/>
          </a:xfrm>
          <a:prstGeom prst="rect">
            <a:avLst/>
          </a:prstGeom>
        </p:spPr>
      </p:pic>
      <p:sp>
        <p:nvSpPr>
          <p:cNvPr id="3" name="Rectángulo 2"/>
          <p:cNvSpPr/>
          <p:nvPr/>
        </p:nvSpPr>
        <p:spPr>
          <a:xfrm>
            <a:off x="786809" y="2081238"/>
            <a:ext cx="10781413" cy="4693593"/>
          </a:xfrm>
          <a:prstGeom prst="rect">
            <a:avLst/>
          </a:prstGeom>
        </p:spPr>
        <p:txBody>
          <a:bodyPr wrap="square">
            <a:spAutoFit/>
          </a:bodyPr>
          <a:lstStyle/>
          <a:p>
            <a:pPr lvl="0" algn="just">
              <a:defRPr sz="1800" b="0" i="0" u="none" strike="noStrike" kern="0" cap="none" spc="0" baseline="0">
                <a:solidFill>
                  <a:srgbClr val="000000"/>
                </a:solidFill>
                <a:uFillTx/>
              </a:defRPr>
            </a:pPr>
            <a:r>
              <a:rPr lang="es-CO" sz="2300" dirty="0">
                <a:solidFill>
                  <a:srgbClr val="000000"/>
                </a:solidFill>
                <a:latin typeface="+mj-lt"/>
              </a:rPr>
              <a:t>Desde el enfoque de la ecología política, el cual articula la sociedad y la naturaleza desde la perspectiva de la justicia social y la gobernanza, se hace referencia al término de justicia ambiental como “el justo compartir del espacio ecológico, pero igualmente al esfuerzo de evitar el daño ambiental, o si ocurre, con su compensación o reparación. Esto implica no sólo una cuestión ética, sino también política y jurídica. De ésta manera la justicia ambiental es el tratamiento justo y la participación significativa de todas las personas independientemente de su raza, color, origen nacional, cultura, educación o ingreso con respecto al desarrollo y la aplicación de las leyes, reglamentos y políticas ambientales. El tratamiento justo significa que ningún grupo de personas, incluyendo los grupos raciales, étnicos o socioeconómicos, debe sobrellevar desproporcionadamente la carga de las consecuencias ambientales negativas como resultado de operaciones industriales, municipales y comerciales o incluso la ejecución de programas ambientales y políticas a nivel federal, estatal, local y tribal” (Martinez  Alier, 2001).  </a:t>
            </a:r>
          </a:p>
        </p:txBody>
      </p:sp>
    </p:spTree>
    <p:extLst>
      <p:ext uri="{BB962C8B-B14F-4D97-AF65-F5344CB8AC3E}">
        <p14:creationId xmlns:p14="http://schemas.microsoft.com/office/powerpoint/2010/main" val="175972650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14DBE1F-3D23-4D14-8F3E-037D656C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0" y="1993945"/>
            <a:ext cx="11022339" cy="4613576"/>
          </a:xfrm>
          <a:prstGeom prst="rect">
            <a:avLst/>
          </a:prstGeom>
        </p:spPr>
      </p:pic>
      <p:pic>
        <p:nvPicPr>
          <p:cNvPr id="5" name="Imagen 4">
            <a:extLst>
              <a:ext uri="{FF2B5EF4-FFF2-40B4-BE49-F238E27FC236}">
                <a16:creationId xmlns:a16="http://schemas.microsoft.com/office/drawing/2014/main" id="{1655E953-C8E9-4F1C-985E-FB118D6B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A06A91D5-DEE1-4238-9E1F-5940620D1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3" name="Imagen 2">
            <a:extLst>
              <a:ext uri="{FF2B5EF4-FFF2-40B4-BE49-F238E27FC236}">
                <a16:creationId xmlns:a16="http://schemas.microsoft.com/office/drawing/2014/main" id="{7A8AA494-7044-4016-AA09-BFE86F13E2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549" y="6106658"/>
            <a:ext cx="3696902" cy="649375"/>
          </a:xfrm>
          <a:prstGeom prst="rect">
            <a:avLst/>
          </a:prstGeom>
        </p:spPr>
      </p:pic>
    </p:spTree>
    <p:extLst>
      <p:ext uri="{BB962C8B-B14F-4D97-AF65-F5344CB8AC3E}">
        <p14:creationId xmlns:p14="http://schemas.microsoft.com/office/powerpoint/2010/main" val="403031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314632" y="1972722"/>
            <a:ext cx="11376625" cy="4427775"/>
          </a:xfrm>
        </p:spPr>
        <p:txBody>
          <a:bodyPr>
            <a:noAutofit/>
          </a:bodyPr>
          <a:lstStyle/>
          <a:p>
            <a:pPr algn="just"/>
            <a:r>
              <a:rPr lang="es-ES_tradnl" sz="2000" dirty="0">
                <a:latin typeface="+mj-lt"/>
              </a:rPr>
              <a:t>Ley 165 de 1994. Aquella “definida geográficamente, que haya sido designada, regulada y administrada a fin de alcanzar objetivos específicos de conservación”. </a:t>
            </a:r>
          </a:p>
          <a:p>
            <a:pPr algn="just"/>
            <a:r>
              <a:rPr lang="es-ES_tradnl" sz="2000" dirty="0">
                <a:latin typeface="+mj-lt"/>
              </a:rPr>
              <a:t>La UICN “Un espacio geográfico claramente definido, reconocido, dedicado y gestionado, mediante medios legales u otros tipos de medios eficaces para conseguir la conservación a largo plazo de la naturaleza y de sus servicios </a:t>
            </a:r>
            <a:r>
              <a:rPr lang="es-ES_tradnl" sz="2000" dirty="0" err="1">
                <a:latin typeface="+mj-lt"/>
              </a:rPr>
              <a:t>ecosistémicos</a:t>
            </a:r>
            <a:r>
              <a:rPr lang="es-ES_tradnl" sz="2000" dirty="0">
                <a:latin typeface="+mj-lt"/>
              </a:rPr>
              <a:t> y sus valores culturales asociados” (</a:t>
            </a:r>
            <a:r>
              <a:rPr lang="es-ES_tradnl" sz="2000" dirty="0" err="1">
                <a:latin typeface="+mj-lt"/>
              </a:rPr>
              <a:t>Dudley</a:t>
            </a:r>
            <a:r>
              <a:rPr lang="es-ES_tradnl" sz="2000" dirty="0">
                <a:latin typeface="+mj-lt"/>
              </a:rPr>
              <a:t>, 2008). Son entonces las áreas protegidas la piedra angular de los procesos de conservación en los países, porque al ser reconocidas involucran diferentes formas de gobernanza pública o privada; por ser dedicadas están estableciendo un compromiso específico vinculante con la conservación; y al estar gestionadas, desarrollan acciones específicas y efectivas en torno a la protección, conocimiento, restauración y uso sostenible de la biodiversidad. </a:t>
            </a:r>
          </a:p>
          <a:p>
            <a:pPr algn="just"/>
            <a:r>
              <a:rPr lang="es-ES_tradnl" sz="2000" dirty="0">
                <a:latin typeface="+mj-lt"/>
              </a:rPr>
              <a:t>Las áreas protegidas pueden ser de diversos tipos, conforme el nivel de biodiversidad que protejan, su estado de conservación, el tipo de gobernanza, la escala de gestión (nacional, regional o local) y las actividades que en ellas se permitan. </a:t>
            </a:r>
          </a:p>
          <a:p>
            <a:pPr algn="just"/>
            <a:r>
              <a:rPr lang="es-ES_tradnl" sz="2000" dirty="0">
                <a:latin typeface="+mj-lt"/>
              </a:rPr>
              <a:t>Cada tipo debe corresponder a una categoría de manejo, unidad de clasificación o denominación genérica que se asigna a cada área protegida, teniendo en cuenta sus características específicas, con el fin de lograr objetivos de conservación bajo unas mismas directrices de manejo, restricciones y usos permitidos. </a:t>
            </a:r>
          </a:p>
        </p:txBody>
      </p:sp>
      <p:pic>
        <p:nvPicPr>
          <p:cNvPr id="10" name="Imagen 9">
            <a:extLst>
              <a:ext uri="{FF2B5EF4-FFF2-40B4-BE49-F238E27FC236}">
                <a16:creationId xmlns:a16="http://schemas.microsoft.com/office/drawing/2014/main" id="{42F3C996-3C3E-4DD2-ADE1-3FF4F80C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
        <p:nvSpPr>
          <p:cNvPr id="3" name="CuadroTexto 2"/>
          <p:cNvSpPr txBox="1"/>
          <p:nvPr/>
        </p:nvSpPr>
        <p:spPr>
          <a:xfrm>
            <a:off x="314632" y="1127051"/>
            <a:ext cx="8425331" cy="707886"/>
          </a:xfrm>
          <a:prstGeom prst="rect">
            <a:avLst/>
          </a:prstGeom>
          <a:solidFill>
            <a:srgbClr val="00B0F0"/>
          </a:solidFill>
        </p:spPr>
        <p:txBody>
          <a:bodyPr wrap="square" rtlCol="0">
            <a:spAutoFit/>
          </a:bodyPr>
          <a:lstStyle/>
          <a:p>
            <a:r>
              <a:rPr lang="es-ES_tradnl" sz="4000">
                <a:solidFill>
                  <a:schemeClr val="bg1"/>
                </a:solidFill>
              </a:rPr>
              <a:t>Áreas Protegidas: </a:t>
            </a:r>
            <a:endParaRPr lang="es-ES_tradnl" sz="4000" dirty="0">
              <a:solidFill>
                <a:schemeClr val="bg1"/>
              </a:solidFill>
            </a:endParaRPr>
          </a:p>
        </p:txBody>
      </p:sp>
    </p:spTree>
    <p:extLst>
      <p:ext uri="{BB962C8B-B14F-4D97-AF65-F5344CB8AC3E}">
        <p14:creationId xmlns:p14="http://schemas.microsoft.com/office/powerpoint/2010/main" val="1690075412"/>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55E953-C8E9-4F1C-985E-FB118D6B9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A06A91D5-DEE1-4238-9E1F-5940620D1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6" name="Imagen 15">
            <a:extLst>
              <a:ext uri="{FF2B5EF4-FFF2-40B4-BE49-F238E27FC236}">
                <a16:creationId xmlns:a16="http://schemas.microsoft.com/office/drawing/2014/main" id="{AA9BD15F-AE50-4298-9234-BA37514FE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422" y="1995823"/>
            <a:ext cx="3146842" cy="4531453"/>
          </a:xfrm>
          <a:prstGeom prst="rect">
            <a:avLst/>
          </a:prstGeom>
        </p:spPr>
      </p:pic>
      <p:sp>
        <p:nvSpPr>
          <p:cNvPr id="19" name="Flecha: a la derecha 18">
            <a:extLst>
              <a:ext uri="{FF2B5EF4-FFF2-40B4-BE49-F238E27FC236}">
                <a16:creationId xmlns:a16="http://schemas.microsoft.com/office/drawing/2014/main" id="{BEA95CC5-900E-48BD-8FB1-4A6D24381D02}"/>
              </a:ext>
            </a:extLst>
          </p:cNvPr>
          <p:cNvSpPr/>
          <p:nvPr/>
        </p:nvSpPr>
        <p:spPr>
          <a:xfrm rot="762263">
            <a:off x="3853080" y="3714309"/>
            <a:ext cx="1580971" cy="612475"/>
          </a:xfrm>
          <a:prstGeom prst="rightArrow">
            <a:avLst>
              <a:gd name="adj1" fmla="val 43247"/>
              <a:gd name="adj2" fmla="val 52933"/>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pic>
        <p:nvPicPr>
          <p:cNvPr id="4" name="Imagen 3" descr="Imagen que contiene señal, exterior&#10;&#10;Descripción generada automáticamente">
            <a:extLst>
              <a:ext uri="{FF2B5EF4-FFF2-40B4-BE49-F238E27FC236}">
                <a16:creationId xmlns:a16="http://schemas.microsoft.com/office/drawing/2014/main" id="{8C4D8F0A-DCCB-4A94-B3FC-00C3CF735C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9970" y="1987387"/>
            <a:ext cx="2002561" cy="2002561"/>
          </a:xfrm>
          <a:prstGeom prst="rect">
            <a:avLst/>
          </a:prstGeom>
        </p:spPr>
      </p:pic>
      <p:pic>
        <p:nvPicPr>
          <p:cNvPr id="13" name="Imagen 12" descr="Imagen que contiene texto&#10;&#10;Descripción generada automáticamente">
            <a:extLst>
              <a:ext uri="{FF2B5EF4-FFF2-40B4-BE49-F238E27FC236}">
                <a16:creationId xmlns:a16="http://schemas.microsoft.com/office/drawing/2014/main" id="{1D2330A9-A1C1-4AA1-A6CC-57D4C3C19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169" y="2244603"/>
            <a:ext cx="4204547" cy="3964839"/>
          </a:xfrm>
          <a:prstGeom prst="rect">
            <a:avLst/>
          </a:prstGeom>
        </p:spPr>
      </p:pic>
      <p:pic>
        <p:nvPicPr>
          <p:cNvPr id="3" name="Imagen 2">
            <a:extLst>
              <a:ext uri="{FF2B5EF4-FFF2-40B4-BE49-F238E27FC236}">
                <a16:creationId xmlns:a16="http://schemas.microsoft.com/office/drawing/2014/main" id="{281EF9C0-FCFE-4F2F-AC9C-032B461A2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2951" y="4081417"/>
            <a:ext cx="3617101" cy="2663640"/>
          </a:xfrm>
          <a:prstGeom prst="rect">
            <a:avLst/>
          </a:prstGeom>
        </p:spPr>
      </p:pic>
    </p:spTree>
    <p:extLst>
      <p:ext uri="{BB962C8B-B14F-4D97-AF65-F5344CB8AC3E}">
        <p14:creationId xmlns:p14="http://schemas.microsoft.com/office/powerpoint/2010/main" val="39138449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55E953-C8E9-4F1C-985E-FB118D6B9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A06A91D5-DEE1-4238-9E1F-5940620D1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0" name="Imagen 9">
            <a:extLst>
              <a:ext uri="{FF2B5EF4-FFF2-40B4-BE49-F238E27FC236}">
                <a16:creationId xmlns:a16="http://schemas.microsoft.com/office/drawing/2014/main" id="{AFC972F3-3911-4C35-AEA8-1577D1CB2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83" y="5121632"/>
            <a:ext cx="2284831" cy="1543805"/>
          </a:xfrm>
          <a:prstGeom prst="rect">
            <a:avLst/>
          </a:prstGeom>
        </p:spPr>
      </p:pic>
      <p:pic>
        <p:nvPicPr>
          <p:cNvPr id="8" name="Imagen 7">
            <a:extLst>
              <a:ext uri="{FF2B5EF4-FFF2-40B4-BE49-F238E27FC236}">
                <a16:creationId xmlns:a16="http://schemas.microsoft.com/office/drawing/2014/main" id="{FE165BFA-AE10-492B-ACBF-373D938CA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86" y="1736368"/>
            <a:ext cx="10320223" cy="4403777"/>
          </a:xfrm>
          <a:prstGeom prst="rect">
            <a:avLst/>
          </a:prstGeom>
        </p:spPr>
      </p:pic>
      <p:pic>
        <p:nvPicPr>
          <p:cNvPr id="4" name="Imagen 3">
            <a:extLst>
              <a:ext uri="{FF2B5EF4-FFF2-40B4-BE49-F238E27FC236}">
                <a16:creationId xmlns:a16="http://schemas.microsoft.com/office/drawing/2014/main" id="{9B5B1B8E-58D0-4E97-BE3D-9EE44B0C2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2782" y="3575675"/>
            <a:ext cx="3286433" cy="3282325"/>
          </a:xfrm>
          <a:prstGeom prst="rect">
            <a:avLst/>
          </a:prstGeom>
        </p:spPr>
      </p:pic>
      <p:pic>
        <p:nvPicPr>
          <p:cNvPr id="3" name="Imagen 2">
            <a:extLst>
              <a:ext uri="{FF2B5EF4-FFF2-40B4-BE49-F238E27FC236}">
                <a16:creationId xmlns:a16="http://schemas.microsoft.com/office/drawing/2014/main" id="{39A1F3D5-6129-4413-A063-1AED5473C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862" y="2269382"/>
            <a:ext cx="1966121" cy="581972"/>
          </a:xfrm>
          <a:prstGeom prst="rect">
            <a:avLst/>
          </a:prstGeom>
        </p:spPr>
      </p:pic>
    </p:spTree>
    <p:extLst>
      <p:ext uri="{BB962C8B-B14F-4D97-AF65-F5344CB8AC3E}">
        <p14:creationId xmlns:p14="http://schemas.microsoft.com/office/powerpoint/2010/main" val="10736656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3DEC4E2-5B9E-4666-BF89-FD16C8CE6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490" y="2123768"/>
            <a:ext cx="9204102" cy="4347234"/>
          </a:xfrm>
          <a:prstGeom prst="rect">
            <a:avLst/>
          </a:prstGeom>
        </p:spPr>
      </p:pic>
      <p:pic>
        <p:nvPicPr>
          <p:cNvPr id="7" name="Imagen 6">
            <a:extLst>
              <a:ext uri="{FF2B5EF4-FFF2-40B4-BE49-F238E27FC236}">
                <a16:creationId xmlns:a16="http://schemas.microsoft.com/office/drawing/2014/main" id="{728329E1-8381-4055-ACB3-DC3AE286A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id="{181F75FD-9199-49D9-AF70-8CB177EBA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1" name="Imagen 10">
            <a:extLst>
              <a:ext uri="{FF2B5EF4-FFF2-40B4-BE49-F238E27FC236}">
                <a16:creationId xmlns:a16="http://schemas.microsoft.com/office/drawing/2014/main" id="{1B57ED71-D9B3-40A1-9CF4-76B0C073F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75" y="2262891"/>
            <a:ext cx="7329954" cy="4495706"/>
          </a:xfrm>
          <a:prstGeom prst="rect">
            <a:avLst/>
          </a:prstGeom>
        </p:spPr>
      </p:pic>
    </p:spTree>
    <p:extLst>
      <p:ext uri="{BB962C8B-B14F-4D97-AF65-F5344CB8AC3E}">
        <p14:creationId xmlns:p14="http://schemas.microsoft.com/office/powerpoint/2010/main" val="23608800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9BE195D-FC29-4AE1-845C-764F60A5E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DE1BD27D-9BA8-4EA7-B79D-99B1D577F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14" name="Imagen 13">
            <a:extLst>
              <a:ext uri="{FF2B5EF4-FFF2-40B4-BE49-F238E27FC236}">
                <a16:creationId xmlns:a16="http://schemas.microsoft.com/office/drawing/2014/main" id="{C731C109-9F65-44FB-B381-518358E003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32" y="5432627"/>
            <a:ext cx="1989517" cy="1318497"/>
          </a:xfrm>
          <a:prstGeom prst="rect">
            <a:avLst/>
          </a:prstGeom>
        </p:spPr>
      </p:pic>
      <p:grpSp>
        <p:nvGrpSpPr>
          <p:cNvPr id="19" name="Grupo 18">
            <a:extLst>
              <a:ext uri="{FF2B5EF4-FFF2-40B4-BE49-F238E27FC236}">
                <a16:creationId xmlns:a16="http://schemas.microsoft.com/office/drawing/2014/main" id="{39F626C8-DDDB-46EE-8BF6-43213CF784C2}"/>
              </a:ext>
            </a:extLst>
          </p:cNvPr>
          <p:cNvGrpSpPr/>
          <p:nvPr/>
        </p:nvGrpSpPr>
        <p:grpSpPr>
          <a:xfrm>
            <a:off x="5474576" y="2049615"/>
            <a:ext cx="5842354" cy="4691596"/>
            <a:chOff x="5966188" y="2049615"/>
            <a:chExt cx="5842354" cy="4691596"/>
          </a:xfrm>
        </p:grpSpPr>
        <p:pic>
          <p:nvPicPr>
            <p:cNvPr id="16" name="Imagen 15" descr="Imagen que contiene texto, libro&#10;&#10;Descripción generada automáticamente">
              <a:extLst>
                <a:ext uri="{FF2B5EF4-FFF2-40B4-BE49-F238E27FC236}">
                  <a16:creationId xmlns:a16="http://schemas.microsoft.com/office/drawing/2014/main" id="{1975735A-D00F-44FF-8A2F-5604A02B88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6188" y="2079724"/>
              <a:ext cx="1932117" cy="2800921"/>
            </a:xfrm>
            <a:prstGeom prst="rect">
              <a:avLst/>
            </a:prstGeom>
          </p:spPr>
        </p:pic>
        <p:pic>
          <p:nvPicPr>
            <p:cNvPr id="18" name="Imagen 17">
              <a:extLst>
                <a:ext uri="{FF2B5EF4-FFF2-40B4-BE49-F238E27FC236}">
                  <a16:creationId xmlns:a16="http://schemas.microsoft.com/office/drawing/2014/main" id="{2018BC32-849E-4F13-825E-D041F81B54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918" y="2049615"/>
              <a:ext cx="3896624" cy="4691596"/>
            </a:xfrm>
            <a:prstGeom prst="rect">
              <a:avLst/>
            </a:prstGeom>
          </p:spPr>
        </p:pic>
      </p:grpSp>
      <p:pic>
        <p:nvPicPr>
          <p:cNvPr id="3" name="Imagen 2">
            <a:extLst>
              <a:ext uri="{FF2B5EF4-FFF2-40B4-BE49-F238E27FC236}">
                <a16:creationId xmlns:a16="http://schemas.microsoft.com/office/drawing/2014/main" id="{84CCAFB7-93DC-4D0F-985F-1C46479265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04" y="1849809"/>
            <a:ext cx="7698658" cy="4829625"/>
          </a:xfrm>
          <a:prstGeom prst="rect">
            <a:avLst/>
          </a:prstGeom>
        </p:spPr>
      </p:pic>
    </p:spTree>
    <p:extLst>
      <p:ext uri="{BB962C8B-B14F-4D97-AF65-F5344CB8AC3E}">
        <p14:creationId xmlns:p14="http://schemas.microsoft.com/office/powerpoint/2010/main" val="180774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1726C43-C1BB-4C6E-AF7B-92A9BFF01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A17E4C9F-2CC4-4D4A-845D-2D2F034AE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a:extLst>
              <a:ext uri="{FF2B5EF4-FFF2-40B4-BE49-F238E27FC236}">
                <a16:creationId xmlns:a16="http://schemas.microsoft.com/office/drawing/2014/main" id="{A0F6A204-4DD3-4043-B43F-85051AB64C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91" y="1987387"/>
            <a:ext cx="4859623" cy="4748816"/>
          </a:xfrm>
          <a:prstGeom prst="rect">
            <a:avLst/>
          </a:prstGeom>
        </p:spPr>
      </p:pic>
      <p:pic>
        <p:nvPicPr>
          <p:cNvPr id="6" name="Imagen 5">
            <a:extLst>
              <a:ext uri="{FF2B5EF4-FFF2-40B4-BE49-F238E27FC236}">
                <a16:creationId xmlns:a16="http://schemas.microsoft.com/office/drawing/2014/main" id="{7CA9E805-802C-462A-8CC4-8A0C51416E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787" y="2075790"/>
            <a:ext cx="6608077" cy="4572009"/>
          </a:xfrm>
          <a:prstGeom prst="rect">
            <a:avLst/>
          </a:prstGeom>
        </p:spPr>
      </p:pic>
    </p:spTree>
    <p:extLst>
      <p:ext uri="{BB962C8B-B14F-4D97-AF65-F5344CB8AC3E}">
        <p14:creationId xmlns:p14="http://schemas.microsoft.com/office/powerpoint/2010/main" val="511746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180AAD2-2519-4FF2-81C2-E3063E06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id="{7541F24B-CA7E-433B-8B11-A45DE0870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a:extLst>
              <a:ext uri="{FF2B5EF4-FFF2-40B4-BE49-F238E27FC236}">
                <a16:creationId xmlns:a16="http://schemas.microsoft.com/office/drawing/2014/main" id="{DA1F422E-0325-4FC3-9777-475CA7B1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2" y="1938126"/>
            <a:ext cx="7552959" cy="4876810"/>
          </a:xfrm>
          <a:prstGeom prst="rect">
            <a:avLst/>
          </a:prstGeom>
        </p:spPr>
      </p:pic>
      <p:pic>
        <p:nvPicPr>
          <p:cNvPr id="9" name="Imagen 8">
            <a:extLst>
              <a:ext uri="{FF2B5EF4-FFF2-40B4-BE49-F238E27FC236}">
                <a16:creationId xmlns:a16="http://schemas.microsoft.com/office/drawing/2014/main" id="{A80B5CEA-8BAF-41E6-A2AA-EEFB0131B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464" y="2113938"/>
            <a:ext cx="3243537" cy="4355690"/>
          </a:xfrm>
          <a:prstGeom prst="rect">
            <a:avLst/>
          </a:prstGeom>
        </p:spPr>
      </p:pic>
    </p:spTree>
    <p:extLst>
      <p:ext uri="{BB962C8B-B14F-4D97-AF65-F5344CB8AC3E}">
        <p14:creationId xmlns:p14="http://schemas.microsoft.com/office/powerpoint/2010/main" val="5294017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F1BF6C8-BDAE-4892-8402-D32F59485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0EDD2952-8E39-433D-962F-C54F5D056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6" name="Imagen 5">
            <a:extLst>
              <a:ext uri="{FF2B5EF4-FFF2-40B4-BE49-F238E27FC236}">
                <a16:creationId xmlns:a16="http://schemas.microsoft.com/office/drawing/2014/main" id="{6F7B02AE-682B-4A74-AEA5-FF5BB0C8C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608" y="5769474"/>
            <a:ext cx="11124713" cy="957961"/>
          </a:xfrm>
          <a:prstGeom prst="rect">
            <a:avLst/>
          </a:prstGeom>
        </p:spPr>
      </p:pic>
      <p:pic>
        <p:nvPicPr>
          <p:cNvPr id="2" name="Imagen 1"/>
          <p:cNvPicPr>
            <a:picLocks noChangeAspect="1"/>
          </p:cNvPicPr>
          <p:nvPr/>
        </p:nvPicPr>
        <p:blipFill>
          <a:blip r:embed="rId6"/>
          <a:stretch>
            <a:fillRect/>
          </a:stretch>
        </p:blipFill>
        <p:spPr>
          <a:xfrm>
            <a:off x="2673350" y="1962932"/>
            <a:ext cx="6845300" cy="3733800"/>
          </a:xfrm>
          <a:prstGeom prst="rect">
            <a:avLst/>
          </a:prstGeom>
        </p:spPr>
      </p:pic>
    </p:spTree>
    <p:extLst>
      <p:ext uri="{BB962C8B-B14F-4D97-AF65-F5344CB8AC3E}">
        <p14:creationId xmlns:p14="http://schemas.microsoft.com/office/powerpoint/2010/main" val="660662494"/>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F1BF6C8-BDAE-4892-8402-D32F59485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0EDD2952-8E39-433D-962F-C54F5D056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89" y="988194"/>
            <a:ext cx="6889020" cy="888140"/>
          </a:xfrm>
          <a:prstGeom prst="rect">
            <a:avLst/>
          </a:prstGeom>
        </p:spPr>
      </p:pic>
      <p:pic>
        <p:nvPicPr>
          <p:cNvPr id="6" name="Imagen 5">
            <a:extLst>
              <a:ext uri="{FF2B5EF4-FFF2-40B4-BE49-F238E27FC236}">
                <a16:creationId xmlns:a16="http://schemas.microsoft.com/office/drawing/2014/main" id="{6F7B02AE-682B-4A74-AEA5-FF5BB0C8C8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451" y="5817456"/>
            <a:ext cx="11858978" cy="888140"/>
          </a:xfrm>
          <a:prstGeom prst="rect">
            <a:avLst/>
          </a:prstGeom>
        </p:spPr>
      </p:pic>
      <p:pic>
        <p:nvPicPr>
          <p:cNvPr id="3" name="Imagen 2"/>
          <p:cNvPicPr>
            <a:picLocks noChangeAspect="1"/>
          </p:cNvPicPr>
          <p:nvPr/>
        </p:nvPicPr>
        <p:blipFill>
          <a:blip r:embed="rId6"/>
          <a:stretch>
            <a:fillRect/>
          </a:stretch>
        </p:blipFill>
        <p:spPr>
          <a:xfrm>
            <a:off x="2323196" y="1876334"/>
            <a:ext cx="7545607" cy="3905441"/>
          </a:xfrm>
          <a:prstGeom prst="rect">
            <a:avLst/>
          </a:prstGeom>
        </p:spPr>
      </p:pic>
    </p:spTree>
    <p:extLst>
      <p:ext uri="{BB962C8B-B14F-4D97-AF65-F5344CB8AC3E}">
        <p14:creationId xmlns:p14="http://schemas.microsoft.com/office/powerpoint/2010/main" val="446058856"/>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F1BF6C8-BDAE-4892-8402-D32F59485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0EDD2952-8E39-433D-962F-C54F5D056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3" name="Imagen 2" descr="Imagen que contiene texto&#10;&#10;Descripción generada automáticamente">
            <a:extLst>
              <a:ext uri="{FF2B5EF4-FFF2-40B4-BE49-F238E27FC236}">
                <a16:creationId xmlns:a16="http://schemas.microsoft.com/office/drawing/2014/main" id="{9F1B8689-757A-4622-BE89-736D2FD08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63" y="2042547"/>
            <a:ext cx="11126847" cy="4815453"/>
          </a:xfrm>
          <a:prstGeom prst="rect">
            <a:avLst/>
          </a:prstGeom>
        </p:spPr>
      </p:pic>
    </p:spTree>
    <p:extLst>
      <p:ext uri="{BB962C8B-B14F-4D97-AF65-F5344CB8AC3E}">
        <p14:creationId xmlns:p14="http://schemas.microsoft.com/office/powerpoint/2010/main" val="1718930959"/>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5DD7A24-EF60-4C86-9F45-6B73DD791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8" name="Imagen 7">
            <a:extLst>
              <a:ext uri="{FF2B5EF4-FFF2-40B4-BE49-F238E27FC236}">
                <a16:creationId xmlns:a16="http://schemas.microsoft.com/office/drawing/2014/main" id="{5DC86140-3AF0-4DA1-BE71-C3BE119D8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5" name="Imagen 4" descr="Imagen que contiene texto, libro&#10;&#10;Descripción generada automáticamente">
            <a:extLst>
              <a:ext uri="{FF2B5EF4-FFF2-40B4-BE49-F238E27FC236}">
                <a16:creationId xmlns:a16="http://schemas.microsoft.com/office/drawing/2014/main" id="{66D661D6-D2C3-4392-8983-0EF0CE1AE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728" y="2111911"/>
            <a:ext cx="3116453" cy="4518500"/>
          </a:xfrm>
          <a:prstGeom prst="rect">
            <a:avLst/>
          </a:prstGeom>
        </p:spPr>
      </p:pic>
      <p:pic>
        <p:nvPicPr>
          <p:cNvPr id="10" name="Imagen 9">
            <a:extLst>
              <a:ext uri="{FF2B5EF4-FFF2-40B4-BE49-F238E27FC236}">
                <a16:creationId xmlns:a16="http://schemas.microsoft.com/office/drawing/2014/main" id="{84530B8B-342E-4670-906B-09DDB6256F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759" y="1803827"/>
            <a:ext cx="2722514" cy="4853390"/>
          </a:xfrm>
          <a:prstGeom prst="rect">
            <a:avLst/>
          </a:prstGeom>
        </p:spPr>
      </p:pic>
      <p:pic>
        <p:nvPicPr>
          <p:cNvPr id="12" name="Imagen 11">
            <a:extLst>
              <a:ext uri="{FF2B5EF4-FFF2-40B4-BE49-F238E27FC236}">
                <a16:creationId xmlns:a16="http://schemas.microsoft.com/office/drawing/2014/main" id="{83870146-2A6F-4E58-9212-7CC654A23A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4507" y="2660330"/>
            <a:ext cx="4897565" cy="3392253"/>
          </a:xfrm>
          <a:prstGeom prst="rect">
            <a:avLst/>
          </a:prstGeom>
        </p:spPr>
      </p:pic>
    </p:spTree>
    <p:extLst>
      <p:ext uri="{BB962C8B-B14F-4D97-AF65-F5344CB8AC3E}">
        <p14:creationId xmlns:p14="http://schemas.microsoft.com/office/powerpoint/2010/main" val="128229149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314632" y="2430225"/>
            <a:ext cx="11376625" cy="4427775"/>
          </a:xfrm>
        </p:spPr>
        <p:txBody>
          <a:bodyPr>
            <a:normAutofit/>
          </a:bodyPr>
          <a:lstStyle/>
          <a:p>
            <a:pPr algn="just"/>
            <a:r>
              <a:rPr lang="es-ES_tradnl" sz="2400">
                <a:latin typeface="+mj-lt"/>
              </a:rPr>
              <a:t>Las </a:t>
            </a:r>
            <a:r>
              <a:rPr lang="es-ES_tradnl" sz="2400" dirty="0">
                <a:latin typeface="+mj-lt"/>
              </a:rPr>
              <a:t>áreas protegidas no pueden verse como unidades aisladas y por el contrario deben conformar sistemas, entendidos estos como el conjunto de áreas protegidas, actores sociales e institucionales y las estrategias e instrumentos de gestión que las articulan, para contribuir como un todo al cumplimiento de los objetivos de conservación del país. Incluye todas las áreas protegidas de gobernanza pública o privada, y del ámbito de gestión nacional o regional, siendo importante a futuro considerar dentro del sistema la gobernanza comunitaria y el ámbito local. </a:t>
            </a:r>
            <a:endParaRPr lang="es-CO" sz="2400" dirty="0">
              <a:latin typeface="+mj-lt"/>
            </a:endParaRPr>
          </a:p>
        </p:txBody>
      </p:sp>
      <p:pic>
        <p:nvPicPr>
          <p:cNvPr id="10" name="Imagen 9">
            <a:extLst>
              <a:ext uri="{FF2B5EF4-FFF2-40B4-BE49-F238E27FC236}">
                <a16:creationId xmlns:a16="http://schemas.microsoft.com/office/drawing/2014/main" id="{42F3C996-3C3E-4DD2-ADE1-3FF4F80C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sp>
        <p:nvSpPr>
          <p:cNvPr id="3" name="CuadroTexto 2"/>
          <p:cNvSpPr txBox="1"/>
          <p:nvPr/>
        </p:nvSpPr>
        <p:spPr>
          <a:xfrm>
            <a:off x="314632" y="1127051"/>
            <a:ext cx="8425331" cy="707886"/>
          </a:xfrm>
          <a:prstGeom prst="rect">
            <a:avLst/>
          </a:prstGeom>
          <a:solidFill>
            <a:schemeClr val="accent6">
              <a:lumMod val="60000"/>
              <a:lumOff val="40000"/>
            </a:schemeClr>
          </a:solidFill>
        </p:spPr>
        <p:txBody>
          <a:bodyPr wrap="square" rtlCol="0">
            <a:spAutoFit/>
          </a:bodyPr>
          <a:lstStyle/>
          <a:p>
            <a:r>
              <a:rPr lang="es-ES_tradnl" sz="4000">
                <a:solidFill>
                  <a:schemeClr val="bg1"/>
                </a:solidFill>
              </a:rPr>
              <a:t>Sistemas de Áreas Protegidas: </a:t>
            </a:r>
            <a:endParaRPr lang="es-ES_tradnl" sz="4000" dirty="0">
              <a:solidFill>
                <a:schemeClr val="bg1"/>
              </a:solidFill>
            </a:endParaRPr>
          </a:p>
        </p:txBody>
      </p:sp>
    </p:spTree>
    <p:extLst>
      <p:ext uri="{BB962C8B-B14F-4D97-AF65-F5344CB8AC3E}">
        <p14:creationId xmlns:p14="http://schemas.microsoft.com/office/powerpoint/2010/main" val="1622197219"/>
      </p:ext>
    </p:extLst>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C8AA2B-F38F-44D4-B16E-7611C650C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F69FCB7-32FB-4D4E-B4CB-590321A3F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sp>
        <p:nvSpPr>
          <p:cNvPr id="3" name="CuadroTexto 2"/>
          <p:cNvSpPr txBox="1"/>
          <p:nvPr/>
        </p:nvSpPr>
        <p:spPr>
          <a:xfrm>
            <a:off x="2836377" y="6100350"/>
            <a:ext cx="6704133" cy="601075"/>
          </a:xfrm>
          <a:prstGeom prst="rect">
            <a:avLst/>
          </a:prstGeom>
          <a:solidFill>
            <a:schemeClr val="bg1"/>
          </a:solidFill>
        </p:spPr>
        <p:txBody>
          <a:bodyPr wrap="square" rtlCol="0">
            <a:spAutoFit/>
          </a:bodyPr>
          <a:lstStyle/>
          <a:p>
            <a:endParaRPr lang="es-ES_tradnl" dirty="0"/>
          </a:p>
        </p:txBody>
      </p:sp>
      <p:pic>
        <p:nvPicPr>
          <p:cNvPr id="5" name="Imagen 4" descr="Imagen que contiene captura de pantalla&#10;&#10;Descripción generada automáticamente">
            <a:extLst>
              <a:ext uri="{FF2B5EF4-FFF2-40B4-BE49-F238E27FC236}">
                <a16:creationId xmlns:a16="http://schemas.microsoft.com/office/drawing/2014/main" id="{C76F4F82-CDC0-42BB-918B-A0162ECEA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823" y="1987387"/>
            <a:ext cx="9522354" cy="4748385"/>
          </a:xfrm>
          <a:prstGeom prst="rect">
            <a:avLst/>
          </a:prstGeom>
        </p:spPr>
      </p:pic>
    </p:spTree>
    <p:extLst>
      <p:ext uri="{BB962C8B-B14F-4D97-AF65-F5344CB8AC3E}">
        <p14:creationId xmlns:p14="http://schemas.microsoft.com/office/powerpoint/2010/main" val="1690492373"/>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C8AA2B-F38F-44D4-B16E-7611C650C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F69FCB7-32FB-4D4E-B4CB-590321A3F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5" name="Imagen 4">
            <a:extLst>
              <a:ext uri="{FF2B5EF4-FFF2-40B4-BE49-F238E27FC236}">
                <a16:creationId xmlns:a16="http://schemas.microsoft.com/office/drawing/2014/main" id="{43D52936-B40C-4A8B-ACE4-A005FD703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72" y="2127616"/>
            <a:ext cx="10536856" cy="4445501"/>
          </a:xfrm>
          <a:prstGeom prst="rect">
            <a:avLst/>
          </a:prstGeom>
        </p:spPr>
      </p:pic>
    </p:spTree>
    <p:extLst>
      <p:ext uri="{BB962C8B-B14F-4D97-AF65-F5344CB8AC3E}">
        <p14:creationId xmlns:p14="http://schemas.microsoft.com/office/powerpoint/2010/main" val="150203107"/>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C8AA2B-F38F-44D4-B16E-7611C650C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F69FCB7-32FB-4D4E-B4CB-590321A3F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descr="Imagen que contiene captura de pantalla&#10;&#10;Descripción generada automáticamente">
            <a:extLst>
              <a:ext uri="{FF2B5EF4-FFF2-40B4-BE49-F238E27FC236}">
                <a16:creationId xmlns:a16="http://schemas.microsoft.com/office/drawing/2014/main" id="{2A8E60BB-3661-4DF7-AD34-D9724908C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69" y="2167343"/>
            <a:ext cx="11371662" cy="4181206"/>
          </a:xfrm>
          <a:prstGeom prst="rect">
            <a:avLst/>
          </a:prstGeom>
        </p:spPr>
      </p:pic>
    </p:spTree>
    <p:extLst>
      <p:ext uri="{BB962C8B-B14F-4D97-AF65-F5344CB8AC3E}">
        <p14:creationId xmlns:p14="http://schemas.microsoft.com/office/powerpoint/2010/main" val="3900139742"/>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C8AA2B-F38F-44D4-B16E-7611C650C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6F69FCB7-32FB-4D4E-B4CB-590321A3F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490" y="1000728"/>
            <a:ext cx="6889020" cy="888140"/>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A59FAC6F-9996-466D-9194-73071EC4A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65" y="2212356"/>
            <a:ext cx="10577470" cy="4473116"/>
          </a:xfrm>
          <a:prstGeom prst="rect">
            <a:avLst/>
          </a:prstGeom>
        </p:spPr>
      </p:pic>
    </p:spTree>
    <p:extLst>
      <p:ext uri="{BB962C8B-B14F-4D97-AF65-F5344CB8AC3E}">
        <p14:creationId xmlns:p14="http://schemas.microsoft.com/office/powerpoint/2010/main" val="198449843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id="{5132A567-F6DE-4F6E-86C3-A9EC0AD93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89" y="1008242"/>
            <a:ext cx="6889020" cy="888140"/>
          </a:xfrm>
          <a:prstGeom prst="rect">
            <a:avLst/>
          </a:prstGeom>
        </p:spPr>
      </p:pic>
      <p:pic>
        <p:nvPicPr>
          <p:cNvPr id="4" name="Imagen 3">
            <a:extLst>
              <a:ext uri="{FF2B5EF4-FFF2-40B4-BE49-F238E27FC236}">
                <a16:creationId xmlns:a16="http://schemas.microsoft.com/office/drawing/2014/main" id="{5FF1DF4B-273C-4B56-8846-042224E3C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693" y="2106715"/>
            <a:ext cx="9920614" cy="4535624"/>
          </a:xfrm>
          <a:prstGeom prst="rect">
            <a:avLst/>
          </a:prstGeom>
        </p:spPr>
      </p:pic>
    </p:spTree>
    <p:extLst>
      <p:ext uri="{BB962C8B-B14F-4D97-AF65-F5344CB8AC3E}">
        <p14:creationId xmlns:p14="http://schemas.microsoft.com/office/powerpoint/2010/main" val="1556873775"/>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2" name="Imagen 11">
            <a:extLst>
              <a:ext uri="{FF2B5EF4-FFF2-40B4-BE49-F238E27FC236}">
                <a16:creationId xmlns:a16="http://schemas.microsoft.com/office/drawing/2014/main" id="{5132A567-F6DE-4F6E-86C3-A9EC0AD93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372" y="1027906"/>
            <a:ext cx="6889020" cy="888140"/>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9F751CB1-255B-4979-9F67-49209919D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596" y="1027906"/>
            <a:ext cx="1971674" cy="5621000"/>
          </a:xfrm>
          <a:prstGeom prst="rect">
            <a:avLst/>
          </a:prstGeom>
        </p:spPr>
      </p:pic>
      <p:pic>
        <p:nvPicPr>
          <p:cNvPr id="5" name="Imagen 4">
            <a:extLst>
              <a:ext uri="{FF2B5EF4-FFF2-40B4-BE49-F238E27FC236}">
                <a16:creationId xmlns:a16="http://schemas.microsoft.com/office/drawing/2014/main" id="{FE4FAF42-7015-4ADB-9553-2AF79AADDD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250" y="2041742"/>
            <a:ext cx="7347241" cy="4756993"/>
          </a:xfrm>
          <a:prstGeom prst="rect">
            <a:avLst/>
          </a:prstGeom>
        </p:spPr>
      </p:pic>
    </p:spTree>
    <p:extLst>
      <p:ext uri="{BB962C8B-B14F-4D97-AF65-F5344CB8AC3E}">
        <p14:creationId xmlns:p14="http://schemas.microsoft.com/office/powerpoint/2010/main" val="3541672465"/>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BB0B611B-2D93-4F2A-A277-661DDDE92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89" y="1008242"/>
            <a:ext cx="6889020" cy="888140"/>
          </a:xfrm>
          <a:prstGeom prst="rect">
            <a:avLst/>
          </a:prstGeom>
        </p:spPr>
      </p:pic>
      <p:pic>
        <p:nvPicPr>
          <p:cNvPr id="4" name="Imagen 3">
            <a:extLst>
              <a:ext uri="{FF2B5EF4-FFF2-40B4-BE49-F238E27FC236}">
                <a16:creationId xmlns:a16="http://schemas.microsoft.com/office/drawing/2014/main" id="{AC045A25-54A0-4390-A4BE-C5738B2D7C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0118" y="2096219"/>
            <a:ext cx="8791761" cy="4597879"/>
          </a:xfrm>
          <a:prstGeom prst="rect">
            <a:avLst/>
          </a:prstGeom>
        </p:spPr>
      </p:pic>
    </p:spTree>
    <p:extLst>
      <p:ext uri="{BB962C8B-B14F-4D97-AF65-F5344CB8AC3E}">
        <p14:creationId xmlns:p14="http://schemas.microsoft.com/office/powerpoint/2010/main" val="1617920066"/>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F0BC91C-A904-4AE5-9AF8-0173C3F2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7" name="Imagen 6">
            <a:extLst>
              <a:ext uri="{FF2B5EF4-FFF2-40B4-BE49-F238E27FC236}">
                <a16:creationId xmlns:a16="http://schemas.microsoft.com/office/drawing/2014/main" id="{BB0B611B-2D93-4F2A-A277-661DDDE92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489" y="1008242"/>
            <a:ext cx="6889020" cy="888140"/>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E9B3CFE1-FECF-48C3-B2CC-923DDBD24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69" y="2002415"/>
            <a:ext cx="11442861" cy="4718501"/>
          </a:xfrm>
          <a:prstGeom prst="rect">
            <a:avLst/>
          </a:prstGeom>
        </p:spPr>
      </p:pic>
    </p:spTree>
    <p:extLst>
      <p:ext uri="{BB962C8B-B14F-4D97-AF65-F5344CB8AC3E}">
        <p14:creationId xmlns:p14="http://schemas.microsoft.com/office/powerpoint/2010/main" val="255056757"/>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foto, mostrando&#10;&#10;Descripción generada automáticamente">
            <a:extLst>
              <a:ext uri="{FF2B5EF4-FFF2-40B4-BE49-F238E27FC236}">
                <a16:creationId xmlns:a16="http://schemas.microsoft.com/office/drawing/2014/main" id="{3C97201A-E1C9-4C8E-9C6C-D158BF51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9645468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314632" y="2142842"/>
            <a:ext cx="11376625" cy="4427775"/>
          </a:xfrm>
        </p:spPr>
        <p:txBody>
          <a:bodyPr>
            <a:normAutofit/>
          </a:bodyPr>
          <a:lstStyle/>
          <a:p>
            <a:pPr marL="0" indent="0" algn="just">
              <a:buNone/>
            </a:pPr>
            <a:r>
              <a:rPr lang="es-CO" sz="2400" dirty="0">
                <a:latin typeface="+mj-lt"/>
              </a:rPr>
              <a:t>El programa de trabajo de áreas protegidas (PTAP) aprobado por el Convenio de Diversidad Biológica –CDB-, establece que “El Sistema Nacional de Áreas Protegidas es representativo ecológicamente, a partir de la definición de biodiversidad, es decir, si el conjunto de sus áreas protegidas </a:t>
            </a:r>
          </a:p>
          <a:p>
            <a:pPr marL="0" indent="0" algn="just">
              <a:buNone/>
            </a:pPr>
            <a:r>
              <a:rPr lang="es-CO" sz="2400" dirty="0">
                <a:latin typeface="+mj-lt"/>
              </a:rPr>
              <a:t>i) se encuentran “muestras” de la biodiversidad del país a sus diferentes niveles (genes, especies, comunidades y ecosistemas) y </a:t>
            </a:r>
          </a:p>
          <a:p>
            <a:pPr marL="0" indent="0" algn="just">
              <a:buNone/>
            </a:pPr>
            <a:r>
              <a:rPr lang="es-CO" sz="2400" dirty="0" err="1">
                <a:latin typeface="+mj-lt"/>
              </a:rPr>
              <a:t>ii</a:t>
            </a:r>
            <a:r>
              <a:rPr lang="es-CO" sz="2400" dirty="0">
                <a:latin typeface="+mj-lt"/>
              </a:rPr>
              <a:t>) si estas áreas y los sistemas en los que se encuentran, cuentan con las cualidades necesarias para garantizar su viabilidad en el largo plazo.</a:t>
            </a:r>
          </a:p>
          <a:p>
            <a:pPr marL="0" indent="0" algn="just">
              <a:buNone/>
            </a:pPr>
            <a:r>
              <a:rPr lang="es-CO" sz="2400" dirty="0">
                <a:latin typeface="+mj-lt"/>
              </a:rPr>
              <a:t>Adicionalmente, las muestras que representen los ecosistemas y la conectividad del sistema, deberán servir para mitigar presiones y efectos antrópicos, como el cambio climático, sobre la provisión de bienes y servicios ambientales estratégicos. Lo anterior genera un sentido de prioridad sobre las áreas que deberán ser protegidas.</a:t>
            </a:r>
          </a:p>
        </p:txBody>
      </p:sp>
      <p:pic>
        <p:nvPicPr>
          <p:cNvPr id="10" name="Imagen 9">
            <a:extLst>
              <a:ext uri="{FF2B5EF4-FFF2-40B4-BE49-F238E27FC236}">
                <a16:creationId xmlns:a16="http://schemas.microsoft.com/office/drawing/2014/main" id="{42F3C996-3C3E-4DD2-ADE1-3FF4F80C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5" name="Imagen 4">
            <a:extLst>
              <a:ext uri="{FF2B5EF4-FFF2-40B4-BE49-F238E27FC236}">
                <a16:creationId xmlns:a16="http://schemas.microsoft.com/office/drawing/2014/main" id="{604B4FB0-76C3-404D-91F1-46AF2A963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spTree>
    <p:extLst>
      <p:ext uri="{BB962C8B-B14F-4D97-AF65-F5344CB8AC3E}">
        <p14:creationId xmlns:p14="http://schemas.microsoft.com/office/powerpoint/2010/main" val="18880083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2"/>
          </p:nvPr>
        </p:nvSpPr>
        <p:spPr>
          <a:xfrm>
            <a:off x="1174122" y="5954427"/>
            <a:ext cx="5261919" cy="756465"/>
          </a:xfrm>
        </p:spPr>
        <p:txBody>
          <a:bodyPr>
            <a:normAutofit fontScale="85000" lnSpcReduction="20000"/>
          </a:bodyPr>
          <a:lstStyle/>
          <a:p>
            <a:pPr marL="0" indent="0" algn="ctr">
              <a:buNone/>
            </a:pPr>
            <a:r>
              <a:rPr lang="es-ES" dirty="0"/>
              <a:t>2010, 176 unidades. 73%.</a:t>
            </a:r>
          </a:p>
          <a:p>
            <a:pPr marL="0" indent="0" algn="ctr">
              <a:buNone/>
            </a:pPr>
            <a:r>
              <a:rPr lang="es-ES" dirty="0"/>
              <a:t>2018, 199 unidades. 83%.</a:t>
            </a:r>
            <a:endParaRPr lang="es-CO"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68" y="1035944"/>
            <a:ext cx="4385187" cy="5674948"/>
          </a:xfrm>
          <a:prstGeom prst="rect">
            <a:avLst/>
          </a:prstGeom>
        </p:spPr>
      </p:pic>
      <p:pic>
        <p:nvPicPr>
          <p:cNvPr id="10" name="Imagen 9">
            <a:extLst>
              <a:ext uri="{FF2B5EF4-FFF2-40B4-BE49-F238E27FC236}">
                <a16:creationId xmlns:a16="http://schemas.microsoft.com/office/drawing/2014/main" id="{42F3C996-3C3E-4DD2-ADE1-3FF4F80CA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17" name="Imagen 16">
            <a:extLst>
              <a:ext uri="{FF2B5EF4-FFF2-40B4-BE49-F238E27FC236}">
                <a16:creationId xmlns:a16="http://schemas.microsoft.com/office/drawing/2014/main" id="{604B4FB0-76C3-404D-91F1-46AF2A963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144717" y="2142843"/>
            <a:ext cx="7150817" cy="3623776"/>
          </a:xfrm>
          <a:prstGeom prst="rect">
            <a:avLst/>
          </a:prstGeom>
          <a:noFill/>
        </p:spPr>
      </p:pic>
    </p:spTree>
    <p:extLst>
      <p:ext uri="{BB962C8B-B14F-4D97-AF65-F5344CB8AC3E}">
        <p14:creationId xmlns:p14="http://schemas.microsoft.com/office/powerpoint/2010/main" val="98923077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sz="half" idx="1"/>
          </p:nvPr>
        </p:nvPicPr>
        <p:blipFill>
          <a:blip r:embed="rId3"/>
          <a:stretch>
            <a:fillRect/>
          </a:stretch>
        </p:blipFill>
        <p:spPr>
          <a:xfrm>
            <a:off x="97580" y="2142843"/>
            <a:ext cx="6592101" cy="4620433"/>
          </a:xfrm>
          <a:prstGeom prst="rect">
            <a:avLst/>
          </a:prstGeom>
        </p:spPr>
      </p:pic>
      <p:pic>
        <p:nvPicPr>
          <p:cNvPr id="6" name="Imagen 5">
            <a:extLst>
              <a:ext uri="{FF2B5EF4-FFF2-40B4-BE49-F238E27FC236}">
                <a16:creationId xmlns:a16="http://schemas.microsoft.com/office/drawing/2014/main" id="{BA691AF2-F8BB-4B6A-B1E6-EE0E45EAD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468DC2DB-5E6B-492E-8B71-5F7549DF6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pic>
        <p:nvPicPr>
          <p:cNvPr id="5" name="Imagen 4" descr="Imagen que contiene captura de pantalla&#10;&#10;Descripción generada automáticamente">
            <a:extLst>
              <a:ext uri="{FF2B5EF4-FFF2-40B4-BE49-F238E27FC236}">
                <a16:creationId xmlns:a16="http://schemas.microsoft.com/office/drawing/2014/main" id="{845A20C1-5A36-4F06-9C9F-64D12B68D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8208" y="2260465"/>
            <a:ext cx="6376644" cy="3963354"/>
          </a:xfrm>
          <a:prstGeom prst="rect">
            <a:avLst/>
          </a:prstGeom>
        </p:spPr>
      </p:pic>
    </p:spTree>
    <p:extLst>
      <p:ext uri="{BB962C8B-B14F-4D97-AF65-F5344CB8AC3E}">
        <p14:creationId xmlns:p14="http://schemas.microsoft.com/office/powerpoint/2010/main" val="123311454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A691AF2-F8BB-4B6A-B1E6-EE0E45EAD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902209"/>
          </a:xfrm>
          <a:prstGeom prst="rect">
            <a:avLst/>
          </a:prstGeom>
        </p:spPr>
      </p:pic>
      <p:pic>
        <p:nvPicPr>
          <p:cNvPr id="9" name="Imagen 8">
            <a:extLst>
              <a:ext uri="{FF2B5EF4-FFF2-40B4-BE49-F238E27FC236}">
                <a16:creationId xmlns:a16="http://schemas.microsoft.com/office/drawing/2014/main" id="{468DC2DB-5E6B-492E-8B71-5F7549DF6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32" y="1072816"/>
            <a:ext cx="6980903" cy="899420"/>
          </a:xfrm>
          <a:prstGeom prst="rect">
            <a:avLst/>
          </a:prstGeom>
        </p:spPr>
      </p:pic>
      <p:pic>
        <p:nvPicPr>
          <p:cNvPr id="7" name="Imagen 3"/>
          <p:cNvPicPr>
            <a:picLocks noChangeAspect="1"/>
          </p:cNvPicPr>
          <p:nvPr/>
        </p:nvPicPr>
        <p:blipFill rotWithShape="1">
          <a:blip r:embed="rId5"/>
          <a:srcRect l="162" t="12037" r="20565" b="5000"/>
          <a:stretch/>
        </p:blipFill>
        <p:spPr>
          <a:xfrm>
            <a:off x="0" y="2460261"/>
            <a:ext cx="4886333" cy="2898319"/>
          </a:xfrm>
          <a:prstGeom prst="rect">
            <a:avLst/>
          </a:prstGeom>
        </p:spPr>
      </p:pic>
      <p:sp>
        <p:nvSpPr>
          <p:cNvPr id="3" name="CuadroTexto 2"/>
          <p:cNvSpPr txBox="1"/>
          <p:nvPr/>
        </p:nvSpPr>
        <p:spPr>
          <a:xfrm>
            <a:off x="-1" y="6135559"/>
            <a:ext cx="12192001" cy="369332"/>
          </a:xfrm>
          <a:prstGeom prst="rect">
            <a:avLst/>
          </a:prstGeom>
          <a:noFill/>
        </p:spPr>
        <p:txBody>
          <a:bodyPr wrap="square" rtlCol="0">
            <a:spAutoFit/>
          </a:bodyPr>
          <a:lstStyle/>
          <a:p>
            <a:pPr algn="ctr"/>
            <a:r>
              <a:rPr lang="es-ES_tradnl" dirty="0"/>
              <a:t>Figura y Tabla. Análisis de Representatividad del SAMP. 2019. INVEMAR</a:t>
            </a:r>
          </a:p>
        </p:txBody>
      </p:sp>
      <p:pic>
        <p:nvPicPr>
          <p:cNvPr id="4" name="Imagen 3">
            <a:extLst>
              <a:ext uri="{FF2B5EF4-FFF2-40B4-BE49-F238E27FC236}">
                <a16:creationId xmlns:a16="http://schemas.microsoft.com/office/drawing/2014/main" id="{F64BAA34-3A88-41BA-B230-B8FBEF7EC1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8006" y="2792852"/>
            <a:ext cx="7223994" cy="2992332"/>
          </a:xfrm>
          <a:prstGeom prst="rect">
            <a:avLst/>
          </a:prstGeom>
        </p:spPr>
      </p:pic>
    </p:spTree>
    <p:extLst>
      <p:ext uri="{BB962C8B-B14F-4D97-AF65-F5344CB8AC3E}">
        <p14:creationId xmlns:p14="http://schemas.microsoft.com/office/powerpoint/2010/main" val="87522686"/>
      </p:ext>
    </p:extLst>
  </p:cSld>
  <p:clrMapOvr>
    <a:masterClrMapping/>
  </p:clrMapOvr>
  <p:transition spd="slow">
    <p:randomBar dir="vert"/>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5598</Words>
  <Application>Microsoft Office PowerPoint</Application>
  <PresentationFormat>Panorámica</PresentationFormat>
  <Paragraphs>188</Paragraphs>
  <Slides>58</Slides>
  <Notes>48</Notes>
  <HiddenSlides>2</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58</vt:i4>
      </vt:variant>
    </vt:vector>
  </HeadingPairs>
  <TitlesOfParts>
    <vt:vector size="64" baseType="lpstr">
      <vt:lpstr>Arial</vt:lpstr>
      <vt:lpstr>Calibri</vt:lpstr>
      <vt:lpstr>Calibri Light</vt:lpstr>
      <vt:lpstr>Symbol</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Información Diagnóstica</dc:title>
  <dc:creator>CARMEN CONSTANZA ATUESTA CEPEDA</dc:creator>
  <cp:lastModifiedBy>RodrigoDB</cp:lastModifiedBy>
  <cp:revision>238</cp:revision>
  <dcterms:created xsi:type="dcterms:W3CDTF">2019-05-03T14:20:09Z</dcterms:created>
  <dcterms:modified xsi:type="dcterms:W3CDTF">2019-07-04T03:12:26Z</dcterms:modified>
</cp:coreProperties>
</file>