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265" r:id="rId4"/>
    <p:sldId id="263" r:id="rId5"/>
    <p:sldId id="264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6"/>
    <a:srgbClr val="395723"/>
    <a:srgbClr val="008000"/>
    <a:srgbClr val="00A400"/>
    <a:srgbClr val="5DD92B"/>
    <a:srgbClr val="009900"/>
    <a:srgbClr val="19270F"/>
    <a:srgbClr val="CAE8AA"/>
    <a:srgbClr val="B4DE86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>
        <p:scale>
          <a:sx n="50" d="100"/>
          <a:sy n="50" d="100"/>
        </p:scale>
        <p:origin x="-1768" y="-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oleObject" Target="file:///C:\Users\Angelica\Desktop\Gr&#225;ficas%20finales%20alberto%2017%20nov%202019%20(1)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884617101484364"/>
                  <c:y val="-0.23453222150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285258-0281-4B13-98F7-4D36E076227E}" type="CATEGORYNAME">
                      <a:rPr lang="en-US" sz="1800" b="1">
                        <a:solidFill>
                          <a:schemeClr val="bg1"/>
                        </a:solidFill>
                      </a:rPr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[NOMBRE DE CATEGORÍA]</a:t>
                    </a:fld>
                    <a:r>
                      <a:rPr lang="en-US" sz="1800" b="1" baseline="0" dirty="0">
                        <a:solidFill>
                          <a:schemeClr val="bg1"/>
                        </a:solidFill>
                      </a:rPr>
                      <a:t>; </a:t>
                    </a:r>
                    <a:fld id="{13071164-0B90-4289-8AC9-7CD2039CB96B}" type="VALUE">
                      <a:rPr lang="en-US" sz="1800" b="1" baseline="0" smtClean="0">
                        <a:solidFill>
                          <a:schemeClr val="bg1"/>
                        </a:solidFill>
                      </a:rPr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r>
                      <a:rPr lang="en-US" sz="1800" b="1" baseline="0" dirty="0" smtClean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 smtClean="0">
                        <a:solidFill>
                          <a:schemeClr val="bg1"/>
                        </a:solidFill>
                      </a:rPr>
                      <a:t>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33403470418385"/>
                      <c:h val="0.2474675520234653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49089349022755"/>
                  <c:y val="0.1066753639463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8B6B10-7EA5-476C-97E2-675CF4246178}" type="CATEGORYNAME">
                      <a:rPr lang="en-US" sz="1800" b="1">
                        <a:solidFill>
                          <a:schemeClr val="bg1"/>
                        </a:solidFill>
                      </a:rPr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[NOMBRE DE CATEGORÍA]</a:t>
                    </a:fld>
                    <a:r>
                      <a:rPr lang="en-US" sz="1800" b="1" baseline="0" dirty="0" smtClean="0">
                        <a:solidFill>
                          <a:schemeClr val="bg1"/>
                        </a:solidFill>
                      </a:rPr>
                      <a:t>;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EF8D31D3-C501-4105-B454-9973E69A4D1C}" type="VALUE">
                      <a:rPr lang="en-US" sz="1800" b="1" baseline="0" smtClean="0">
                        <a:solidFill>
                          <a:schemeClr val="bg1"/>
                        </a:solidFill>
                      </a:rPr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n-US" sz="1800" b="1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 smtClean="0">
                        <a:solidFill>
                          <a:schemeClr val="bg1"/>
                        </a:solidFill>
                      </a:rPr>
                      <a:t>12%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45655918430944"/>
                      <c:h val="0.2412208680228167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Internacional</c:v>
                </c:pt>
                <c:pt idx="1">
                  <c:v>Nacional</c:v>
                </c:pt>
              </c:strCache>
            </c:strRef>
          </c:cat>
          <c:val>
            <c:numRef>
              <c:f>Hoja1!$B$2:$B$5</c:f>
              <c:numCache>
                <c:formatCode>"$"#,##0_);[Red]\("$"#,##0\)</c:formatCode>
                <c:ptCount val="4"/>
                <c:pt idx="0">
                  <c:v>729733.0</c:v>
                </c:pt>
                <c:pt idx="1">
                  <c:v>97543.0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Internacional</c:v>
                </c:pt>
                <c:pt idx="1">
                  <c:v>Nacional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0.88</c:v>
                </c:pt>
                <c:pt idx="1">
                  <c:v>0.46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[Gráficas finales alberto 17 nov 2019 (1).xlsx]2.Proyectos!PivotTable3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1" dirty="0" err="1" smtClean="0"/>
              <a:t>Recursos</a:t>
            </a:r>
            <a:r>
              <a:rPr lang="en-US" sz="2000" b="1" i="1" baseline="0" dirty="0" smtClean="0"/>
              <a:t> </a:t>
            </a:r>
            <a:r>
              <a:rPr lang="en-US" sz="2000" b="1" i="1" baseline="0" dirty="0" err="1" smtClean="0"/>
              <a:t>administrados</a:t>
            </a:r>
            <a:r>
              <a:rPr lang="en-US" sz="2000" b="1" i="1" baseline="0" dirty="0" smtClean="0"/>
              <a:t> o ejecutados </a:t>
            </a:r>
            <a:r>
              <a:rPr lang="en-US" sz="2000" b="1" i="1" baseline="0" dirty="0" err="1" smtClean="0"/>
              <a:t>por</a:t>
            </a:r>
            <a:r>
              <a:rPr lang="en-US" sz="2000" b="1" i="1" baseline="0" dirty="0" smtClean="0"/>
              <a:t> </a:t>
            </a:r>
            <a:r>
              <a:rPr lang="en-US" sz="2000" b="1" i="1" baseline="0" dirty="0" err="1"/>
              <a:t>Patrimonio</a:t>
            </a:r>
            <a:r>
              <a:rPr lang="en-US" sz="2000" b="1" i="1" baseline="0" dirty="0"/>
              <a:t> Natural</a:t>
            </a:r>
            <a:r>
              <a:rPr lang="en-US" sz="2000" b="1" i="1" dirty="0"/>
              <a:t> </a:t>
            </a:r>
            <a:endParaRPr lang="en-US" sz="2000" b="1" i="1" dirty="0" smtClean="0"/>
          </a:p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1" dirty="0" smtClean="0"/>
              <a:t>(</a:t>
            </a:r>
            <a:r>
              <a:rPr lang="en-US" sz="2000" b="1" i="1" dirty="0" err="1" smtClean="0"/>
              <a:t>millones</a:t>
            </a:r>
            <a:r>
              <a:rPr lang="en-US" sz="2000" b="1" i="1" dirty="0" smtClean="0"/>
              <a:t> de pesos</a:t>
            </a:r>
            <a:r>
              <a:rPr lang="en-US" sz="2000" b="1" i="1" baseline="0" dirty="0" smtClean="0"/>
              <a:t> </a:t>
            </a:r>
            <a:r>
              <a:rPr lang="en-US" sz="2000" b="1" i="1" dirty="0" err="1" smtClean="0"/>
              <a:t>constantes</a:t>
            </a:r>
            <a:r>
              <a:rPr lang="en-US" sz="2000" b="1" i="1" dirty="0"/>
              <a:t>)</a:t>
            </a:r>
          </a:p>
        </c:rich>
      </c:tx>
      <c:layout>
        <c:manualLayout>
          <c:xMode val="edge"/>
          <c:yMode val="edge"/>
          <c:x val="0.1025"/>
          <c:y val="0.0517685551545719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5E8F6A3-B6C7-4CB4-ABBA-2C79A151429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4493E45-3094-4A13-8D15-BB31F25178EE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32409D6-65CE-4CD4-BDE4-F9167D241CF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FC44FC4-545C-411B-A7BC-09B2FC0ADBC6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5E8F6A3-B6C7-4CB4-ABBA-2C79A151429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4493E45-3094-4A13-8D15-BB31F25178EE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32409D6-65CE-4CD4-BDE4-F9167D241CF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FC44FC4-545C-411B-A7BC-09B2FC0ADBC6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5E8F6A3-B6C7-4CB4-ABBA-2C79A151429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4493E45-3094-4A13-8D15-BB31F25178EE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32409D6-65CE-4CD4-BDE4-F9167D241CF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[CELLRANGE]</a:t>
                </a:fld>
                <a:endParaRPr lang="en-US" baseline="0"/>
              </a:p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FC44FC4-545C-411B-A7BC-09B2FC0ADBC6}" type="VALU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[VALOR]</a:t>
                </a:fld>
                <a:endParaRPr lang="es-CO"/>
              </a:p>
            </c:rich>
          </c:tx>
          <c:spPr>
            <a:noFill/>
            <a:ln>
              <a:noFill/>
            </a:ln>
            <a:effectLst/>
          </c:spPr>
          <c:dLblPos val="bestFit"/>
          <c:showLegendKey val="0"/>
          <c:showVal val="1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'2.Proyectos'!$B$6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99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4320821006846"/>
                  <c:y val="0.1293722338959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baseline="0" dirty="0" err="1" smtClean="0">
                        <a:solidFill>
                          <a:prstClr val="white"/>
                        </a:solidFill>
                      </a:rPr>
                      <a:t>Ejecutado</a:t>
                    </a:r>
                    <a:r>
                      <a:rPr lang="en-US" sz="1600" b="0" i="0" u="none" strike="noStrike" kern="1200" baseline="0" dirty="0" smtClean="0">
                        <a:solidFill>
                          <a:prstClr val="white"/>
                        </a:solidFill>
                      </a:rPr>
                      <a:t> </a:t>
                    </a:r>
                    <a:r>
                      <a:rPr lang="en-US" sz="1600" b="0" i="0" u="none" strike="noStrike" kern="1200" baseline="0" dirty="0" err="1" smtClean="0">
                        <a:solidFill>
                          <a:prstClr val="white"/>
                        </a:solidFill>
                      </a:rPr>
                      <a:t>por</a:t>
                    </a:r>
                    <a:r>
                      <a:rPr lang="en-US" sz="1600" b="0" i="0" u="none" strike="noStrike" kern="1200" baseline="0" dirty="0" smtClean="0">
                        <a:solidFill>
                          <a:prstClr val="white"/>
                        </a:solidFill>
                      </a:rPr>
                      <a:t> </a:t>
                    </a:r>
                    <a:r>
                      <a:rPr lang="en-US" sz="1600" b="0" i="0" u="none" strike="noStrike" kern="1200" baseline="0" dirty="0" err="1" smtClean="0">
                        <a:solidFill>
                          <a:prstClr val="white"/>
                        </a:solidFill>
                      </a:rPr>
                      <a:t>Patrimonio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27028243634689"/>
                      <c:h val="8.296390301993804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'2.Proyectos'!$C$7:$C$8</c:f>
              <c:strCache>
                <c:ptCount val="2"/>
                <c:pt idx="0">
                  <c:v>No</c:v>
                </c:pt>
                <c:pt idx="1">
                  <c:v>Sí</c:v>
                </c:pt>
              </c:strCache>
            </c:strRef>
          </c:cat>
          <c:val>
            <c:numRef>
              <c:f>'2.Proyectos'!$C$7:$C$8</c:f>
              <c:numCache>
                <c:formatCode>"$"\ #,##0</c:formatCode>
                <c:ptCount val="2"/>
                <c:pt idx="0">
                  <c:v>7.39682638783143E11</c:v>
                </c:pt>
                <c:pt idx="1">
                  <c:v>1.28003566474738E11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Hoja1!$A$2:$A$10</c:f>
              <c:strCache>
                <c:ptCount val="9"/>
                <c:pt idx="0">
                  <c:v>Manejo de lugares o áreas</c:v>
                </c:pt>
                <c:pt idx="1">
                  <c:v>Protección de lugares o áreas</c:v>
                </c:pt>
                <c:pt idx="2">
                  <c:v>Desarrollo institucional y de la sociedad civil</c:v>
                </c:pt>
                <c:pt idx="3">
                  <c:v>Pagos a la conservación</c:v>
                </c:pt>
                <c:pt idx="4">
                  <c:v>Fondos fiducidiarios</c:v>
                </c:pt>
                <c:pt idx="5">
                  <c:v>Restauración de hábitats y de procesos naturales</c:v>
                </c:pt>
                <c:pt idx="6">
                  <c:v>Políticas y regulaciones</c:v>
                </c:pt>
                <c:pt idx="7">
                  <c:v>Monitoreo en calidad de bienes y servicios ambientales </c:v>
                </c:pt>
                <c:pt idx="8">
                  <c:v>Otros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9"/>
                <c:pt idx="0">
                  <c:v>0.62</c:v>
                </c:pt>
                <c:pt idx="1">
                  <c:v>0.18</c:v>
                </c:pt>
                <c:pt idx="2">
                  <c:v>0.05</c:v>
                </c:pt>
                <c:pt idx="3">
                  <c:v>0.04</c:v>
                </c:pt>
                <c:pt idx="4">
                  <c:v>0.03</c:v>
                </c:pt>
                <c:pt idx="5">
                  <c:v>0.02</c:v>
                </c:pt>
                <c:pt idx="6">
                  <c:v>0.02</c:v>
                </c:pt>
                <c:pt idx="7">
                  <c:v>0.01</c:v>
                </c:pt>
                <c:pt idx="8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627508635029"/>
          <c:y val="0.0838263288544903"/>
          <c:w val="0.39619116281919"/>
          <c:h val="0.832347179267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FEA7A-C12C-4DB3-BEEA-BCBB387082B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CC6CFC0-E55F-4B7C-BD8B-E3AE7519A1E3}">
      <dgm:prSet phldrT="[Texto]"/>
      <dgm:spPr>
        <a:solidFill>
          <a:srgbClr val="008000"/>
        </a:solidFill>
      </dgm:spPr>
      <dgm:t>
        <a:bodyPr/>
        <a:lstStyle/>
        <a:p>
          <a:r>
            <a:rPr lang="es-CO" dirty="0" smtClean="0"/>
            <a:t>Ambiente (Anual)</a:t>
          </a:r>
          <a:endParaRPr lang="es-CO" dirty="0"/>
        </a:p>
      </dgm:t>
    </dgm:pt>
    <dgm:pt modelId="{37EA9B89-8EE5-4B7F-9E59-0332B2F0D151}" type="parTrans" cxnId="{9F7BCE00-10C2-408F-BCE6-29E4856AB1DE}">
      <dgm:prSet/>
      <dgm:spPr/>
      <dgm:t>
        <a:bodyPr/>
        <a:lstStyle/>
        <a:p>
          <a:endParaRPr lang="es-CO"/>
        </a:p>
      </dgm:t>
    </dgm:pt>
    <dgm:pt modelId="{5A14B190-E90D-4A36-B197-1567B327BFF1}" type="sibTrans" cxnId="{9F7BCE00-10C2-408F-BCE6-29E4856AB1DE}">
      <dgm:prSet/>
      <dgm:spPr/>
      <dgm:t>
        <a:bodyPr/>
        <a:lstStyle/>
        <a:p>
          <a:endParaRPr lang="es-CO"/>
        </a:p>
      </dgm:t>
    </dgm:pt>
    <dgm:pt modelId="{9CEDE53E-5794-4CCB-A90D-5905FA37D353}">
      <dgm:prSet phldrT="[Texto]" custT="1"/>
      <dgm:spPr>
        <a:solidFill>
          <a:srgbClr val="B4DE86">
            <a:alpha val="89804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s-CO" sz="2800" dirty="0" smtClean="0"/>
            <a:t>$5 Billones 0.5%         del PIB </a:t>
          </a:r>
          <a:endParaRPr lang="es-CO" sz="2800" dirty="0"/>
        </a:p>
      </dgm:t>
    </dgm:pt>
    <dgm:pt modelId="{A00BD5F4-1111-4B7F-9383-DC87B6699A27}" type="parTrans" cxnId="{8641CF96-A68B-44B9-A812-2098DF6958E5}">
      <dgm:prSet/>
      <dgm:spPr/>
      <dgm:t>
        <a:bodyPr/>
        <a:lstStyle/>
        <a:p>
          <a:endParaRPr lang="es-CO"/>
        </a:p>
      </dgm:t>
    </dgm:pt>
    <dgm:pt modelId="{4EBB9EFB-594D-43DB-A044-844555FFA558}" type="sibTrans" cxnId="{8641CF96-A68B-44B9-A812-2098DF6958E5}">
      <dgm:prSet/>
      <dgm:spPr/>
      <dgm:t>
        <a:bodyPr/>
        <a:lstStyle/>
        <a:p>
          <a:endParaRPr lang="es-CO"/>
        </a:p>
      </dgm:t>
    </dgm:pt>
    <dgm:pt modelId="{A5DC997A-E11E-4097-8852-B577A26462F5}">
      <dgm:prSet phldrT="[Texto]"/>
      <dgm:spPr>
        <a:solidFill>
          <a:srgbClr val="00A400"/>
        </a:solidFill>
      </dgm:spPr>
      <dgm:t>
        <a:bodyPr/>
        <a:lstStyle/>
        <a:p>
          <a:r>
            <a:rPr lang="es-CO" dirty="0" smtClean="0"/>
            <a:t>El SINAP (Anual)</a:t>
          </a:r>
          <a:endParaRPr lang="es-CO" dirty="0"/>
        </a:p>
      </dgm:t>
    </dgm:pt>
    <dgm:pt modelId="{273024EE-984B-4E84-A74A-FF739D3F8F6B}" type="parTrans" cxnId="{4625E4A6-DC12-455F-A1E7-FBA8F56168E1}">
      <dgm:prSet/>
      <dgm:spPr/>
      <dgm:t>
        <a:bodyPr/>
        <a:lstStyle/>
        <a:p>
          <a:endParaRPr lang="es-CO"/>
        </a:p>
      </dgm:t>
    </dgm:pt>
    <dgm:pt modelId="{3913625F-0148-4925-A792-8435BBFD8064}" type="sibTrans" cxnId="{4625E4A6-DC12-455F-A1E7-FBA8F56168E1}">
      <dgm:prSet/>
      <dgm:spPr/>
      <dgm:t>
        <a:bodyPr/>
        <a:lstStyle/>
        <a:p>
          <a:endParaRPr lang="es-CO"/>
        </a:p>
      </dgm:t>
    </dgm:pt>
    <dgm:pt modelId="{42319E8D-7758-4EF8-973A-9AE3428E6F36}">
      <dgm:prSet phldrT="[Texto]" custT="1"/>
      <dgm:spPr>
        <a:solidFill>
          <a:srgbClr val="B4DE86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s-CO" sz="2800" dirty="0" smtClean="0"/>
            <a:t>$ 1 Billón 0.1%          del PIB</a:t>
          </a:r>
          <a:endParaRPr lang="es-CO" sz="2800" dirty="0"/>
        </a:p>
      </dgm:t>
    </dgm:pt>
    <dgm:pt modelId="{CC9CA156-1A4A-4CA8-8739-103835233815}" type="parTrans" cxnId="{95AF58F3-D7E1-4303-B5C2-00076A13CBE8}">
      <dgm:prSet/>
      <dgm:spPr/>
      <dgm:t>
        <a:bodyPr/>
        <a:lstStyle/>
        <a:p>
          <a:endParaRPr lang="es-CO"/>
        </a:p>
      </dgm:t>
    </dgm:pt>
    <dgm:pt modelId="{11718CCA-EE29-4870-B079-23765FD27E98}" type="sibTrans" cxnId="{95AF58F3-D7E1-4303-B5C2-00076A13CBE8}">
      <dgm:prSet/>
      <dgm:spPr/>
      <dgm:t>
        <a:bodyPr/>
        <a:lstStyle/>
        <a:p>
          <a:endParaRPr lang="es-CO"/>
        </a:p>
      </dgm:t>
    </dgm:pt>
    <dgm:pt modelId="{63E2B806-ED66-464D-8D74-C15328F43954}">
      <dgm:prSet phldrT="[Texto]"/>
      <dgm:spPr>
        <a:solidFill>
          <a:srgbClr val="5DD92B"/>
        </a:solidFill>
      </dgm:spPr>
      <dgm:t>
        <a:bodyPr/>
        <a:lstStyle/>
        <a:p>
          <a:r>
            <a:rPr lang="es-CO" dirty="0" smtClean="0"/>
            <a:t>FNP del SINAP</a:t>
          </a:r>
          <a:endParaRPr lang="es-CO" dirty="0"/>
        </a:p>
      </dgm:t>
    </dgm:pt>
    <dgm:pt modelId="{C2190859-C96F-4AE3-9872-920B4DEC245F}" type="parTrans" cxnId="{30203293-F0BF-42E6-A9D7-30CF60E16324}">
      <dgm:prSet/>
      <dgm:spPr/>
      <dgm:t>
        <a:bodyPr/>
        <a:lstStyle/>
        <a:p>
          <a:endParaRPr lang="es-CO"/>
        </a:p>
      </dgm:t>
    </dgm:pt>
    <dgm:pt modelId="{B4607785-3FA2-450B-8451-BF4022F5BBB9}" type="sibTrans" cxnId="{30203293-F0BF-42E6-A9D7-30CF60E16324}">
      <dgm:prSet/>
      <dgm:spPr/>
      <dgm:t>
        <a:bodyPr/>
        <a:lstStyle/>
        <a:p>
          <a:endParaRPr lang="es-CO"/>
        </a:p>
      </dgm:t>
    </dgm:pt>
    <dgm:pt modelId="{2255998E-53CF-4E7C-9D3F-2E10F3669230}">
      <dgm:prSet phldrT="[Texto]" custT="1"/>
      <dgm:spPr>
        <a:solidFill>
          <a:srgbClr val="B4DE86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s-CO" sz="2800" dirty="0" smtClean="0"/>
            <a:t>6 – 10%</a:t>
          </a:r>
          <a:endParaRPr lang="es-CO" sz="2800" dirty="0"/>
        </a:p>
      </dgm:t>
    </dgm:pt>
    <dgm:pt modelId="{570A2504-336B-4587-A406-75735FFCCB80}" type="parTrans" cxnId="{B7608919-0975-4922-881C-95464E2AC634}">
      <dgm:prSet/>
      <dgm:spPr/>
      <dgm:t>
        <a:bodyPr/>
        <a:lstStyle/>
        <a:p>
          <a:endParaRPr lang="es-CO"/>
        </a:p>
      </dgm:t>
    </dgm:pt>
    <dgm:pt modelId="{67E770DC-AE67-434E-87C2-B744CB8DC71B}" type="sibTrans" cxnId="{B7608919-0975-4922-881C-95464E2AC634}">
      <dgm:prSet/>
      <dgm:spPr/>
      <dgm:t>
        <a:bodyPr/>
        <a:lstStyle/>
        <a:p>
          <a:endParaRPr lang="es-CO"/>
        </a:p>
      </dgm:t>
    </dgm:pt>
    <dgm:pt modelId="{D115EEB8-9C23-4997-ABC1-7ED4F9F9718B}" type="pres">
      <dgm:prSet presAssocID="{F84FEA7A-C12C-4DB3-BEEA-BCBB387082B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8D76DCB-393B-4518-82E6-271A51490AAB}" type="pres">
      <dgm:prSet presAssocID="{7CC6CFC0-E55F-4B7C-BD8B-E3AE7519A1E3}" presName="horFlow" presStyleCnt="0"/>
      <dgm:spPr/>
    </dgm:pt>
    <dgm:pt modelId="{3286CAF9-9497-40BF-9D83-47ECD09DD735}" type="pres">
      <dgm:prSet presAssocID="{7CC6CFC0-E55F-4B7C-BD8B-E3AE7519A1E3}" presName="bigChev" presStyleLbl="node1" presStyleIdx="0" presStyleCnt="3" custScaleX="165007" custLinFactNeighborX="-1336" custLinFactNeighborY="375"/>
      <dgm:spPr/>
      <dgm:t>
        <a:bodyPr/>
        <a:lstStyle/>
        <a:p>
          <a:endParaRPr lang="es-CO"/>
        </a:p>
      </dgm:t>
    </dgm:pt>
    <dgm:pt modelId="{C008AFCA-00D9-4431-ACF4-BAEFC7745D26}" type="pres">
      <dgm:prSet presAssocID="{A00BD5F4-1111-4B7F-9383-DC87B6699A27}" presName="parTrans" presStyleCnt="0"/>
      <dgm:spPr/>
    </dgm:pt>
    <dgm:pt modelId="{6317BFAE-C188-4445-9B7E-96BEA3C154A4}" type="pres">
      <dgm:prSet presAssocID="{9CEDE53E-5794-4CCB-A90D-5905FA37D353}" presName="node" presStyleLbl="alignAccFollowNode1" presStyleIdx="0" presStyleCnt="3" custScaleX="19546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E3E3AC4-9E07-45C5-A4B0-C8848B65D428}" type="pres">
      <dgm:prSet presAssocID="{7CC6CFC0-E55F-4B7C-BD8B-E3AE7519A1E3}" presName="vSp" presStyleCnt="0"/>
      <dgm:spPr/>
    </dgm:pt>
    <dgm:pt modelId="{88E0C965-2C39-47EC-BD05-AF991E23555A}" type="pres">
      <dgm:prSet presAssocID="{A5DC997A-E11E-4097-8852-B577A26462F5}" presName="horFlow" presStyleCnt="0"/>
      <dgm:spPr/>
    </dgm:pt>
    <dgm:pt modelId="{6907F280-D61D-49D9-A422-6B3D408E6E9C}" type="pres">
      <dgm:prSet presAssocID="{A5DC997A-E11E-4097-8852-B577A26462F5}" presName="bigChev" presStyleLbl="node1" presStyleIdx="1" presStyleCnt="3" custScaleX="166406"/>
      <dgm:spPr/>
      <dgm:t>
        <a:bodyPr/>
        <a:lstStyle/>
        <a:p>
          <a:endParaRPr lang="es-CO"/>
        </a:p>
      </dgm:t>
    </dgm:pt>
    <dgm:pt modelId="{2AC6A5EE-72D4-4FF0-A21C-E35F13D93468}" type="pres">
      <dgm:prSet presAssocID="{CC9CA156-1A4A-4CA8-8739-103835233815}" presName="parTrans" presStyleCnt="0"/>
      <dgm:spPr/>
    </dgm:pt>
    <dgm:pt modelId="{12CFE156-C8BF-4157-AF21-C4A51F5D3F2E}" type="pres">
      <dgm:prSet presAssocID="{42319E8D-7758-4EF8-973A-9AE3428E6F36}" presName="node" presStyleLbl="alignAccFollowNode1" presStyleIdx="1" presStyleCnt="3" custScaleX="1898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C5BDE8-A0B1-4D28-BB58-4A302BE8A4B0}" type="pres">
      <dgm:prSet presAssocID="{A5DC997A-E11E-4097-8852-B577A26462F5}" presName="vSp" presStyleCnt="0"/>
      <dgm:spPr/>
    </dgm:pt>
    <dgm:pt modelId="{25B90547-D9D1-4DE8-A612-4604AB0725F8}" type="pres">
      <dgm:prSet presAssocID="{63E2B806-ED66-464D-8D74-C15328F43954}" presName="horFlow" presStyleCnt="0"/>
      <dgm:spPr/>
    </dgm:pt>
    <dgm:pt modelId="{0CCAF2E2-3857-4BFE-9C05-4811CF323686}" type="pres">
      <dgm:prSet presAssocID="{63E2B806-ED66-464D-8D74-C15328F43954}" presName="bigChev" presStyleLbl="node1" presStyleIdx="2" presStyleCnt="3" custScaleX="172833"/>
      <dgm:spPr/>
      <dgm:t>
        <a:bodyPr/>
        <a:lstStyle/>
        <a:p>
          <a:endParaRPr lang="es-CO"/>
        </a:p>
      </dgm:t>
    </dgm:pt>
    <dgm:pt modelId="{472B4C9B-E24C-43E4-BAA8-47BEE1EF0562}" type="pres">
      <dgm:prSet presAssocID="{570A2504-336B-4587-A406-75735FFCCB80}" presName="parTrans" presStyleCnt="0"/>
      <dgm:spPr/>
    </dgm:pt>
    <dgm:pt modelId="{71430741-7459-484F-B00C-BF737803AA22}" type="pres">
      <dgm:prSet presAssocID="{2255998E-53CF-4E7C-9D3F-2E10F3669230}" presName="node" presStyleLbl="alignAccFollowNode1" presStyleIdx="2" presStyleCnt="3" custScaleX="18515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0CFBE64-B423-4CE2-8B12-A24971F3C466}" type="presOf" srcId="{F84FEA7A-C12C-4DB3-BEEA-BCBB387082BC}" destId="{D115EEB8-9C23-4997-ABC1-7ED4F9F9718B}" srcOrd="0" destOrd="0" presId="urn:microsoft.com/office/officeart/2005/8/layout/lProcess3"/>
    <dgm:cxn modelId="{4A75C2D6-AA93-4789-AAC4-95DE184CE290}" type="presOf" srcId="{9CEDE53E-5794-4CCB-A90D-5905FA37D353}" destId="{6317BFAE-C188-4445-9B7E-96BEA3C154A4}" srcOrd="0" destOrd="0" presId="urn:microsoft.com/office/officeart/2005/8/layout/lProcess3"/>
    <dgm:cxn modelId="{B7608919-0975-4922-881C-95464E2AC634}" srcId="{63E2B806-ED66-464D-8D74-C15328F43954}" destId="{2255998E-53CF-4E7C-9D3F-2E10F3669230}" srcOrd="0" destOrd="0" parTransId="{570A2504-336B-4587-A406-75735FFCCB80}" sibTransId="{67E770DC-AE67-434E-87C2-B744CB8DC71B}"/>
    <dgm:cxn modelId="{95AF58F3-D7E1-4303-B5C2-00076A13CBE8}" srcId="{A5DC997A-E11E-4097-8852-B577A26462F5}" destId="{42319E8D-7758-4EF8-973A-9AE3428E6F36}" srcOrd="0" destOrd="0" parTransId="{CC9CA156-1A4A-4CA8-8739-103835233815}" sibTransId="{11718CCA-EE29-4870-B079-23765FD27E98}"/>
    <dgm:cxn modelId="{30203293-F0BF-42E6-A9D7-30CF60E16324}" srcId="{F84FEA7A-C12C-4DB3-BEEA-BCBB387082BC}" destId="{63E2B806-ED66-464D-8D74-C15328F43954}" srcOrd="2" destOrd="0" parTransId="{C2190859-C96F-4AE3-9872-920B4DEC245F}" sibTransId="{B4607785-3FA2-450B-8451-BF4022F5BBB9}"/>
    <dgm:cxn modelId="{9F7BCE00-10C2-408F-BCE6-29E4856AB1DE}" srcId="{F84FEA7A-C12C-4DB3-BEEA-BCBB387082BC}" destId="{7CC6CFC0-E55F-4B7C-BD8B-E3AE7519A1E3}" srcOrd="0" destOrd="0" parTransId="{37EA9B89-8EE5-4B7F-9E59-0332B2F0D151}" sibTransId="{5A14B190-E90D-4A36-B197-1567B327BFF1}"/>
    <dgm:cxn modelId="{3862E996-310F-4D2F-9353-39435E9108C5}" type="presOf" srcId="{42319E8D-7758-4EF8-973A-9AE3428E6F36}" destId="{12CFE156-C8BF-4157-AF21-C4A51F5D3F2E}" srcOrd="0" destOrd="0" presId="urn:microsoft.com/office/officeart/2005/8/layout/lProcess3"/>
    <dgm:cxn modelId="{0BA15AF3-4564-443F-8A41-57D658A08BF8}" type="presOf" srcId="{7CC6CFC0-E55F-4B7C-BD8B-E3AE7519A1E3}" destId="{3286CAF9-9497-40BF-9D83-47ECD09DD735}" srcOrd="0" destOrd="0" presId="urn:microsoft.com/office/officeart/2005/8/layout/lProcess3"/>
    <dgm:cxn modelId="{46D7E96B-93DD-49D6-9BD4-5D74D22B32E1}" type="presOf" srcId="{A5DC997A-E11E-4097-8852-B577A26462F5}" destId="{6907F280-D61D-49D9-A422-6B3D408E6E9C}" srcOrd="0" destOrd="0" presId="urn:microsoft.com/office/officeart/2005/8/layout/lProcess3"/>
    <dgm:cxn modelId="{4625E4A6-DC12-455F-A1E7-FBA8F56168E1}" srcId="{F84FEA7A-C12C-4DB3-BEEA-BCBB387082BC}" destId="{A5DC997A-E11E-4097-8852-B577A26462F5}" srcOrd="1" destOrd="0" parTransId="{273024EE-984B-4E84-A74A-FF739D3F8F6B}" sibTransId="{3913625F-0148-4925-A792-8435BBFD8064}"/>
    <dgm:cxn modelId="{540ABA84-0970-4040-A49F-1650AE86BA03}" type="presOf" srcId="{63E2B806-ED66-464D-8D74-C15328F43954}" destId="{0CCAF2E2-3857-4BFE-9C05-4811CF323686}" srcOrd="0" destOrd="0" presId="urn:microsoft.com/office/officeart/2005/8/layout/lProcess3"/>
    <dgm:cxn modelId="{C70B9F31-E297-4E5F-9AEB-030E17A7AAFC}" type="presOf" srcId="{2255998E-53CF-4E7C-9D3F-2E10F3669230}" destId="{71430741-7459-484F-B00C-BF737803AA22}" srcOrd="0" destOrd="0" presId="urn:microsoft.com/office/officeart/2005/8/layout/lProcess3"/>
    <dgm:cxn modelId="{8641CF96-A68B-44B9-A812-2098DF6958E5}" srcId="{7CC6CFC0-E55F-4B7C-BD8B-E3AE7519A1E3}" destId="{9CEDE53E-5794-4CCB-A90D-5905FA37D353}" srcOrd="0" destOrd="0" parTransId="{A00BD5F4-1111-4B7F-9383-DC87B6699A27}" sibTransId="{4EBB9EFB-594D-43DB-A044-844555FFA558}"/>
    <dgm:cxn modelId="{5EA6D0EC-2333-436F-9FA4-73621C945A0C}" type="presParOf" srcId="{D115EEB8-9C23-4997-ABC1-7ED4F9F9718B}" destId="{58D76DCB-393B-4518-82E6-271A51490AAB}" srcOrd="0" destOrd="0" presId="urn:microsoft.com/office/officeart/2005/8/layout/lProcess3"/>
    <dgm:cxn modelId="{B87C92F0-09E4-4205-A3A7-EB05B78AEA07}" type="presParOf" srcId="{58D76DCB-393B-4518-82E6-271A51490AAB}" destId="{3286CAF9-9497-40BF-9D83-47ECD09DD735}" srcOrd="0" destOrd="0" presId="urn:microsoft.com/office/officeart/2005/8/layout/lProcess3"/>
    <dgm:cxn modelId="{F1916C39-3D47-4A98-8291-4281A181ABD0}" type="presParOf" srcId="{58D76DCB-393B-4518-82E6-271A51490AAB}" destId="{C008AFCA-00D9-4431-ACF4-BAEFC7745D26}" srcOrd="1" destOrd="0" presId="urn:microsoft.com/office/officeart/2005/8/layout/lProcess3"/>
    <dgm:cxn modelId="{3A2FF915-522E-4210-865D-F28595ED5F3A}" type="presParOf" srcId="{58D76DCB-393B-4518-82E6-271A51490AAB}" destId="{6317BFAE-C188-4445-9B7E-96BEA3C154A4}" srcOrd="2" destOrd="0" presId="urn:microsoft.com/office/officeart/2005/8/layout/lProcess3"/>
    <dgm:cxn modelId="{20C74D8B-6842-4613-8CE0-95C2DCAB5B19}" type="presParOf" srcId="{D115EEB8-9C23-4997-ABC1-7ED4F9F9718B}" destId="{3E3E3AC4-9E07-45C5-A4B0-C8848B65D428}" srcOrd="1" destOrd="0" presId="urn:microsoft.com/office/officeart/2005/8/layout/lProcess3"/>
    <dgm:cxn modelId="{16E99959-348B-43CD-875F-CF709FEA2901}" type="presParOf" srcId="{D115EEB8-9C23-4997-ABC1-7ED4F9F9718B}" destId="{88E0C965-2C39-47EC-BD05-AF991E23555A}" srcOrd="2" destOrd="0" presId="urn:microsoft.com/office/officeart/2005/8/layout/lProcess3"/>
    <dgm:cxn modelId="{1D8745B1-4566-497D-96E3-3BAFD7CFCFDD}" type="presParOf" srcId="{88E0C965-2C39-47EC-BD05-AF991E23555A}" destId="{6907F280-D61D-49D9-A422-6B3D408E6E9C}" srcOrd="0" destOrd="0" presId="urn:microsoft.com/office/officeart/2005/8/layout/lProcess3"/>
    <dgm:cxn modelId="{F42E8789-F4CD-41E2-B015-48550B48EEDA}" type="presParOf" srcId="{88E0C965-2C39-47EC-BD05-AF991E23555A}" destId="{2AC6A5EE-72D4-4FF0-A21C-E35F13D93468}" srcOrd="1" destOrd="0" presId="urn:microsoft.com/office/officeart/2005/8/layout/lProcess3"/>
    <dgm:cxn modelId="{FEB1253B-CC0F-4ECE-BA35-92ABBA2042F6}" type="presParOf" srcId="{88E0C965-2C39-47EC-BD05-AF991E23555A}" destId="{12CFE156-C8BF-4157-AF21-C4A51F5D3F2E}" srcOrd="2" destOrd="0" presId="urn:microsoft.com/office/officeart/2005/8/layout/lProcess3"/>
    <dgm:cxn modelId="{3B6986B5-0552-48B5-9D5A-B1B0D35B71D9}" type="presParOf" srcId="{D115EEB8-9C23-4997-ABC1-7ED4F9F9718B}" destId="{E0C5BDE8-A0B1-4D28-BB58-4A302BE8A4B0}" srcOrd="3" destOrd="0" presId="urn:microsoft.com/office/officeart/2005/8/layout/lProcess3"/>
    <dgm:cxn modelId="{BF7BB6B2-5679-4638-BDB9-6ED885C9D09C}" type="presParOf" srcId="{D115EEB8-9C23-4997-ABC1-7ED4F9F9718B}" destId="{25B90547-D9D1-4DE8-A612-4604AB0725F8}" srcOrd="4" destOrd="0" presId="urn:microsoft.com/office/officeart/2005/8/layout/lProcess3"/>
    <dgm:cxn modelId="{E729B36F-06C9-4BDE-B841-87AA3D0F4989}" type="presParOf" srcId="{25B90547-D9D1-4DE8-A612-4604AB0725F8}" destId="{0CCAF2E2-3857-4BFE-9C05-4811CF323686}" srcOrd="0" destOrd="0" presId="urn:microsoft.com/office/officeart/2005/8/layout/lProcess3"/>
    <dgm:cxn modelId="{4DA5D397-58FE-4865-99CB-B1130DF233D5}" type="presParOf" srcId="{25B90547-D9D1-4DE8-A612-4604AB0725F8}" destId="{472B4C9B-E24C-43E4-BAA8-47BEE1EF0562}" srcOrd="1" destOrd="0" presId="urn:microsoft.com/office/officeart/2005/8/layout/lProcess3"/>
    <dgm:cxn modelId="{6B233BA7-5F63-4599-B683-50FDEA5C4011}" type="presParOf" srcId="{25B90547-D9D1-4DE8-A612-4604AB0725F8}" destId="{71430741-7459-484F-B00C-BF737803AA2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6CAF9-9497-40BF-9D83-47ECD09DD735}">
      <dsp:nvSpPr>
        <dsp:cNvPr id="0" name=""/>
        <dsp:cNvSpPr/>
      </dsp:nvSpPr>
      <dsp:spPr>
        <a:xfrm>
          <a:off x="1" y="266694"/>
          <a:ext cx="4346479" cy="1053647"/>
        </a:xfrm>
        <a:prstGeom prst="chevron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/>
            <a:t>Ambiente (Anual)</a:t>
          </a:r>
          <a:endParaRPr lang="es-CO" sz="3600" kern="1200" dirty="0"/>
        </a:p>
      </dsp:txBody>
      <dsp:txXfrm>
        <a:off x="526825" y="266694"/>
        <a:ext cx="3292832" cy="1053647"/>
      </dsp:txXfrm>
    </dsp:sp>
    <dsp:sp modelId="{6317BFAE-C188-4445-9B7E-96BEA3C154A4}">
      <dsp:nvSpPr>
        <dsp:cNvPr id="0" name=""/>
        <dsp:cNvSpPr/>
      </dsp:nvSpPr>
      <dsp:spPr>
        <a:xfrm>
          <a:off x="4008620" y="352303"/>
          <a:ext cx="4273552" cy="874527"/>
        </a:xfrm>
        <a:prstGeom prst="chevron">
          <a:avLst/>
        </a:prstGeom>
        <a:solidFill>
          <a:srgbClr val="B4DE86">
            <a:alpha val="89804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$5 Billones 0.5%         del PIB </a:t>
          </a:r>
          <a:endParaRPr lang="es-CO" sz="2800" kern="1200" dirty="0"/>
        </a:p>
      </dsp:txBody>
      <dsp:txXfrm>
        <a:off x="4445884" y="352303"/>
        <a:ext cx="3399025" cy="874527"/>
      </dsp:txXfrm>
    </dsp:sp>
    <dsp:sp modelId="{6907F280-D61D-49D9-A422-6B3D408E6E9C}">
      <dsp:nvSpPr>
        <dsp:cNvPr id="0" name=""/>
        <dsp:cNvSpPr/>
      </dsp:nvSpPr>
      <dsp:spPr>
        <a:xfrm>
          <a:off x="4576" y="1463901"/>
          <a:ext cx="4383330" cy="1053647"/>
        </a:xfrm>
        <a:prstGeom prst="chevron">
          <a:avLst/>
        </a:prstGeom>
        <a:solidFill>
          <a:srgbClr val="00A4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/>
            <a:t>El SINAP (Anual)</a:t>
          </a:r>
          <a:endParaRPr lang="es-CO" sz="3600" kern="1200" dirty="0"/>
        </a:p>
      </dsp:txBody>
      <dsp:txXfrm>
        <a:off x="531400" y="1463901"/>
        <a:ext cx="3329683" cy="1053647"/>
      </dsp:txXfrm>
    </dsp:sp>
    <dsp:sp modelId="{12CFE156-C8BF-4157-AF21-C4A51F5D3F2E}">
      <dsp:nvSpPr>
        <dsp:cNvPr id="0" name=""/>
        <dsp:cNvSpPr/>
      </dsp:nvSpPr>
      <dsp:spPr>
        <a:xfrm>
          <a:off x="4045472" y="1553461"/>
          <a:ext cx="4149937" cy="874527"/>
        </a:xfrm>
        <a:prstGeom prst="chevron">
          <a:avLst/>
        </a:prstGeom>
        <a:solidFill>
          <a:srgbClr val="B4DE86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$ 1 Billón 0.1%          del PIB</a:t>
          </a:r>
          <a:endParaRPr lang="es-CO" sz="2800" kern="1200" dirty="0"/>
        </a:p>
      </dsp:txBody>
      <dsp:txXfrm>
        <a:off x="4482736" y="1553461"/>
        <a:ext cx="3275410" cy="874527"/>
      </dsp:txXfrm>
    </dsp:sp>
    <dsp:sp modelId="{0CCAF2E2-3857-4BFE-9C05-4811CF323686}">
      <dsp:nvSpPr>
        <dsp:cNvPr id="0" name=""/>
        <dsp:cNvSpPr/>
      </dsp:nvSpPr>
      <dsp:spPr>
        <a:xfrm>
          <a:off x="4576" y="2665059"/>
          <a:ext cx="4552625" cy="1053647"/>
        </a:xfrm>
        <a:prstGeom prst="chevron">
          <a:avLst/>
        </a:prstGeom>
        <a:solidFill>
          <a:srgbClr val="5DD9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/>
            <a:t>FNP del SINAP</a:t>
          </a:r>
          <a:endParaRPr lang="es-CO" sz="3600" kern="1200" dirty="0"/>
        </a:p>
      </dsp:txBody>
      <dsp:txXfrm>
        <a:off x="531400" y="2665059"/>
        <a:ext cx="3498978" cy="1053647"/>
      </dsp:txXfrm>
    </dsp:sp>
    <dsp:sp modelId="{71430741-7459-484F-B00C-BF737803AA22}">
      <dsp:nvSpPr>
        <dsp:cNvPr id="0" name=""/>
        <dsp:cNvSpPr/>
      </dsp:nvSpPr>
      <dsp:spPr>
        <a:xfrm>
          <a:off x="4214766" y="2754619"/>
          <a:ext cx="4047968" cy="874527"/>
        </a:xfrm>
        <a:prstGeom prst="chevron">
          <a:avLst/>
        </a:prstGeom>
        <a:solidFill>
          <a:srgbClr val="B4DE86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6 – 10%</a:t>
          </a:r>
          <a:endParaRPr lang="es-CO" sz="2800" kern="1200" dirty="0"/>
        </a:p>
      </dsp:txBody>
      <dsp:txXfrm>
        <a:off x="4652030" y="2754619"/>
        <a:ext cx="3173441" cy="874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0.29734</cdr:x>
      <cdr:y>0.37757</cdr:y>
    </cdr:from>
    <cdr:to>
      <cdr:x>0.48847</cdr:x>
      <cdr:y>0.45096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894396" y="2452726"/>
          <a:ext cx="1217714" cy="476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2000" b="1" dirty="0" smtClean="0">
              <a:solidFill>
                <a:schemeClr val="bg1"/>
              </a:solidFill>
            </a:rPr>
            <a:t>$128.000</a:t>
          </a:r>
          <a:endParaRPr lang="es-CO" sz="2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0.48953</cdr:x>
      <cdr:y>0.69365</cdr:y>
    </cdr:from>
    <cdr:to>
      <cdr:x>0.72586</cdr:x>
      <cdr:y>0.74691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314700" y="4594556"/>
          <a:ext cx="1600200" cy="352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2400" b="1" dirty="0" smtClean="0">
              <a:solidFill>
                <a:schemeClr val="accent6">
                  <a:lumMod val="50000"/>
                </a:schemeClr>
              </a:solidFill>
            </a:rPr>
            <a:t>$739.682</a:t>
          </a:r>
          <a:endParaRPr lang="es-CO" sz="24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0.4871</cdr:x>
      <cdr:y>0.61891</cdr:y>
    </cdr:from>
    <cdr:to>
      <cdr:x>0.71263</cdr:x>
      <cdr:y>0.73509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103336" y="4020457"/>
          <a:ext cx="1436914" cy="754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600" dirty="0" smtClean="0"/>
            <a:t>Administrado por Patrimonio</a:t>
          </a:r>
          <a:endParaRPr lang="es-CO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246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367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4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869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938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19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316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75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677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219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310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1F5F1-7B0A-4EB6-9221-588E8B46FEA7}" type="datetimeFigureOut">
              <a:rPr lang="es-CO" smtClean="0"/>
              <a:t>11/18/19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0D05-3286-48FE-9D37-9D326D13E1A1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872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9050" y="0"/>
            <a:ext cx="1752600" cy="6858000"/>
            <a:chOff x="-19050" y="0"/>
            <a:chExt cx="1752600" cy="6858000"/>
          </a:xfrm>
          <a:solidFill>
            <a:srgbClr val="00B050">
              <a:alpha val="30000"/>
            </a:srgbClr>
          </a:solidFill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8" r="19445"/>
            <a:stretch/>
          </p:blipFill>
          <p:spPr>
            <a:xfrm>
              <a:off x="-19050" y="0"/>
              <a:ext cx="1752600" cy="6858000"/>
            </a:xfrm>
            <a:prstGeom prst="rect">
              <a:avLst/>
            </a:prstGeom>
            <a:grpFill/>
          </p:spPr>
        </p:pic>
        <p:sp>
          <p:nvSpPr>
            <p:cNvPr id="9" name="Rectángulo 8"/>
            <p:cNvSpPr/>
            <p:nvPr/>
          </p:nvSpPr>
          <p:spPr>
            <a:xfrm>
              <a:off x="-19050" y="0"/>
              <a:ext cx="1752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770236" y="0"/>
            <a:ext cx="1943100" cy="6858000"/>
            <a:chOff x="1770236" y="0"/>
            <a:chExt cx="1943100" cy="6858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8" r="27963"/>
            <a:stretch/>
          </p:blipFill>
          <p:spPr>
            <a:xfrm>
              <a:off x="1770236" y="0"/>
              <a:ext cx="1943100" cy="6858000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770236" y="0"/>
              <a:ext cx="1943100" cy="6858000"/>
            </a:xfrm>
            <a:prstGeom prst="rect">
              <a:avLst/>
            </a:prstGeom>
            <a:solidFill>
              <a:srgbClr val="0099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20" y="1110440"/>
            <a:ext cx="4491572" cy="17888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669285" y="4161729"/>
            <a:ext cx="5531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• Manejo de recursos de cooperación </a:t>
            </a: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</a:p>
          <a:p>
            <a:r>
              <a:rPr lang="es-E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internacional </a:t>
            </a:r>
            <a:r>
              <a:rPr lang="es-E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 de fuentes nacionales</a:t>
            </a: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343647" y="3324365"/>
            <a:ext cx="5420518" cy="729692"/>
            <a:chOff x="6343647" y="3762515"/>
            <a:chExt cx="5420518" cy="729692"/>
          </a:xfrm>
        </p:grpSpPr>
        <p:cxnSp>
          <p:nvCxnSpPr>
            <p:cNvPr id="15" name="Conector recto 14"/>
            <p:cNvCxnSpPr/>
            <p:nvPr/>
          </p:nvCxnSpPr>
          <p:spPr>
            <a:xfrm>
              <a:off x="6343647" y="3762515"/>
              <a:ext cx="5420518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/>
            <p:cNvSpPr/>
            <p:nvPr/>
          </p:nvSpPr>
          <p:spPr>
            <a:xfrm>
              <a:off x="6525640" y="3771900"/>
              <a:ext cx="50565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4000" b="1" i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Mecanismo Financiero </a:t>
              </a:r>
            </a:p>
          </p:txBody>
        </p:sp>
        <p:cxnSp>
          <p:nvCxnSpPr>
            <p:cNvPr id="21" name="Conector recto 20"/>
            <p:cNvCxnSpPr/>
            <p:nvPr/>
          </p:nvCxnSpPr>
          <p:spPr>
            <a:xfrm>
              <a:off x="6343647" y="4492207"/>
              <a:ext cx="5420518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ángulo 25"/>
          <p:cNvSpPr/>
          <p:nvPr/>
        </p:nvSpPr>
        <p:spPr>
          <a:xfrm>
            <a:off x="6669285" y="499272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• Validación de instrumentos </a:t>
            </a:r>
          </a:p>
          <a:p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económicos/financieros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749458" y="0"/>
            <a:ext cx="2259876" cy="6858000"/>
            <a:chOff x="3749458" y="0"/>
            <a:chExt cx="2259876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32" r="14299"/>
            <a:stretch/>
          </p:blipFill>
          <p:spPr>
            <a:xfrm>
              <a:off x="3749459" y="0"/>
              <a:ext cx="2259875" cy="6858000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3749458" y="0"/>
              <a:ext cx="2259875" cy="6858000"/>
            </a:xfrm>
            <a:prstGeom prst="rect">
              <a:avLst/>
            </a:prstGeom>
            <a:solidFill>
              <a:srgbClr val="5DD92B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12071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4057650" cy="2114550"/>
          </a:xfrm>
          <a:prstGeom prst="rect">
            <a:avLst/>
          </a:prstGeom>
          <a:solidFill>
            <a:srgbClr val="39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" y="545844"/>
            <a:ext cx="3635950" cy="1263905"/>
          </a:xfrm>
          <a:prstGeom prst="rect">
            <a:avLst/>
          </a:prstGeom>
          <a:effectLst/>
        </p:spPr>
      </p:pic>
      <p:sp>
        <p:nvSpPr>
          <p:cNvPr id="5" name="Rectángulo 4"/>
          <p:cNvSpPr/>
          <p:nvPr/>
        </p:nvSpPr>
        <p:spPr>
          <a:xfrm>
            <a:off x="0" y="2114550"/>
            <a:ext cx="4057650" cy="4743450"/>
          </a:xfrm>
          <a:prstGeom prst="rect">
            <a:avLst/>
          </a:prstGeom>
          <a:solidFill>
            <a:srgbClr val="70A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210849" y="2617621"/>
            <a:ext cx="363595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Mecanismo Financiero del SINAP</a:t>
            </a:r>
          </a:p>
          <a:p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</a:rPr>
              <a:t>14 años</a:t>
            </a:r>
          </a:p>
          <a:p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>
                <a:solidFill>
                  <a:schemeClr val="bg1"/>
                </a:solidFill>
              </a:rPr>
              <a:t>US$300 millones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1" r="24075"/>
          <a:stretch/>
        </p:blipFill>
        <p:spPr>
          <a:xfrm>
            <a:off x="11811000" y="5688"/>
            <a:ext cx="381000" cy="68580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</p:pic>
      <p:sp>
        <p:nvSpPr>
          <p:cNvPr id="8" name="Rectángulo 7"/>
          <p:cNvSpPr/>
          <p:nvPr/>
        </p:nvSpPr>
        <p:spPr>
          <a:xfrm>
            <a:off x="11811000" y="0"/>
            <a:ext cx="381000" cy="685800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556250" y="1177796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133 fuentes de financiación</a:t>
            </a:r>
          </a:p>
          <a:p>
            <a:endParaRPr lang="es-ES" smtClean="0"/>
          </a:p>
          <a:p>
            <a:r>
              <a:rPr lang="es-ES" smtClean="0"/>
              <a:t>15 fuentes el 94%</a:t>
            </a:r>
          </a:p>
          <a:p>
            <a:endParaRPr lang="es-ES" smtClean="0"/>
          </a:p>
          <a:p>
            <a:r>
              <a:rPr lang="es-ES" smtClean="0"/>
              <a:t>189 proyectos</a:t>
            </a:r>
          </a:p>
          <a:p>
            <a:endParaRPr lang="es-ES" smtClean="0"/>
          </a:p>
          <a:p>
            <a:r>
              <a:rPr lang="es-ES" smtClean="0"/>
              <a:t>$830.000 millones en ejecución</a:t>
            </a:r>
          </a:p>
          <a:p>
            <a:endParaRPr lang="es-ES" smtClean="0"/>
          </a:p>
          <a:p>
            <a:r>
              <a:rPr lang="es-ES" smtClean="0"/>
              <a:t>$144.000 millones aprobados para suscribir</a:t>
            </a:r>
          </a:p>
          <a:p>
            <a:endParaRPr lang="es-ES" dirty="0" smtClean="0"/>
          </a:p>
        </p:txBody>
      </p:sp>
      <p:sp>
        <p:nvSpPr>
          <p:cNvPr id="11" name="Abrir llave 10"/>
          <p:cNvSpPr/>
          <p:nvPr/>
        </p:nvSpPr>
        <p:spPr>
          <a:xfrm>
            <a:off x="4660900" y="1057275"/>
            <a:ext cx="895350" cy="5638800"/>
          </a:xfrm>
          <a:prstGeom prst="leftBrace">
            <a:avLst>
              <a:gd name="adj1" fmla="val 46631"/>
              <a:gd name="adj2" fmla="val 71452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3" name="Conector recto 12"/>
          <p:cNvCxnSpPr>
            <a:endCxn id="11" idx="1"/>
          </p:cNvCxnSpPr>
          <p:nvPr/>
        </p:nvCxnSpPr>
        <p:spPr>
          <a:xfrm>
            <a:off x="2781300" y="5067300"/>
            <a:ext cx="1879600" cy="1901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20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8" y="6096000"/>
            <a:ext cx="1471261" cy="5114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002039964"/>
              </p:ext>
            </p:extLst>
          </p:nvPr>
        </p:nvGraphicFramePr>
        <p:xfrm>
          <a:off x="6283326" y="1839184"/>
          <a:ext cx="5119498" cy="4512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032000" y="833888"/>
            <a:ext cx="8969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Cantidad de recursos canalizados </a:t>
            </a:r>
            <a:r>
              <a:rPr lang="es-CO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 través </a:t>
            </a:r>
            <a:r>
              <a:rPr lang="es-CO" sz="2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Patrimonio </a:t>
            </a:r>
            <a:r>
              <a:rPr lang="es-CO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Natural</a:t>
            </a:r>
          </a:p>
          <a:p>
            <a:pPr algn="ctr"/>
            <a:r>
              <a:rPr lang="es-CO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(</a:t>
            </a:r>
            <a:r>
              <a:rPr lang="es-CO" sz="2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millones </a:t>
            </a:r>
            <a:r>
              <a:rPr lang="es-CO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de pesos constantes)</a:t>
            </a:r>
          </a:p>
          <a:p>
            <a:pPr algn="ctr"/>
            <a:r>
              <a:rPr lang="es-CO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(2006 – 2019) </a:t>
            </a:r>
          </a:p>
          <a:p>
            <a:endParaRPr lang="es-CO" sz="2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350452"/>
              </p:ext>
            </p:extLst>
          </p:nvPr>
        </p:nvGraphicFramePr>
        <p:xfrm>
          <a:off x="598713" y="2540750"/>
          <a:ext cx="2924629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5874"/>
                <a:gridCol w="1098755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Noruega.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238.317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GEF     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108.000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Reino Unido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106.252</a:t>
                      </a: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USAID   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80.167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Alemania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76.919</a:t>
                      </a: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Moore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32.213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Países Bajos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24.266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ISAGEN.     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20.971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Unión Europea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17.608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041948"/>
              </p:ext>
            </p:extLst>
          </p:nvPr>
        </p:nvGraphicFramePr>
        <p:xfrm>
          <a:off x="3817257" y="2540750"/>
          <a:ext cx="2815772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913"/>
                <a:gridCol w="1057859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DAPRE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15.000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BID.                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9.258</a:t>
                      </a: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Gobernación</a:t>
                      </a:r>
                      <a:r>
                        <a:rPr lang="es-CO" baseline="0" dirty="0" smtClean="0"/>
                        <a:t> </a:t>
                      </a:r>
                      <a:r>
                        <a:rPr lang="es-CO" dirty="0" smtClean="0"/>
                        <a:t>Cundinamarca </a:t>
                      </a:r>
                      <a:endParaRPr lang="es-CO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9.165</a:t>
                      </a:r>
                      <a:endParaRPr lang="es-CO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AFD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8.331</a:t>
                      </a:r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ECOPETROL.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6.358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 smtClean="0"/>
                        <a:t>Gob</a:t>
                      </a:r>
                      <a:r>
                        <a:rPr lang="es-CO" dirty="0" smtClean="0"/>
                        <a:t> Arauca.             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5.342</a:t>
                      </a:r>
                      <a:endParaRPr lang="es-CO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03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233688"/>
              </p:ext>
            </p:extLst>
          </p:nvPr>
        </p:nvGraphicFramePr>
        <p:xfrm>
          <a:off x="6229350" y="0"/>
          <a:ext cx="6371104" cy="649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1" r="24075"/>
          <a:stretch/>
        </p:blipFill>
        <p:spPr>
          <a:xfrm>
            <a:off x="-19050" y="5688"/>
            <a:ext cx="381000" cy="68580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</p:pic>
      <p:sp>
        <p:nvSpPr>
          <p:cNvPr id="4" name="Rectángulo 3"/>
          <p:cNvSpPr/>
          <p:nvPr/>
        </p:nvSpPr>
        <p:spPr>
          <a:xfrm>
            <a:off x="-19050" y="0"/>
            <a:ext cx="381000" cy="685800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5925816"/>
            <a:ext cx="1431792" cy="570234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25173"/>
              </p:ext>
            </p:extLst>
          </p:nvPr>
        </p:nvGraphicFramePr>
        <p:xfrm>
          <a:off x="952499" y="2464636"/>
          <a:ext cx="5317672" cy="28020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5672"/>
                <a:gridCol w="2032000"/>
              </a:tblGrid>
              <a:tr h="1359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>
                          <a:solidFill>
                            <a:srgbClr val="002060"/>
                          </a:solidFill>
                        </a:rPr>
                        <a:t>Recursos ejecutados con PNN, sin incluir Visión Amazonía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59%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442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>
                          <a:solidFill>
                            <a:srgbClr val="19270F"/>
                          </a:solidFill>
                        </a:rPr>
                        <a:t>Recursos ejecutados con PNN, incluye Visión Amazonia</a:t>
                      </a:r>
                      <a:r>
                        <a:rPr lang="es-ES" sz="1800" b="1" baseline="0" dirty="0" smtClean="0">
                          <a:solidFill>
                            <a:srgbClr val="19270F"/>
                          </a:solidFill>
                        </a:rPr>
                        <a:t> 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D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 smtClean="0">
                          <a:solidFill>
                            <a:schemeClr val="bg1"/>
                          </a:solidFill>
                        </a:rPr>
                        <a:t>33.2%</a:t>
                      </a:r>
                      <a:endParaRPr lang="es-CO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09598" y="1959429"/>
            <a:ext cx="618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6">
                    <a:lumMod val="50000"/>
                  </a:schemeClr>
                </a:solidFill>
              </a:rPr>
              <a:t>Participación de </a:t>
            </a:r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s-CO" sz="2400" b="1" dirty="0" smtClean="0">
                <a:solidFill>
                  <a:schemeClr val="accent6">
                    <a:lumMod val="50000"/>
                  </a:schemeClr>
                </a:solidFill>
              </a:rPr>
              <a:t>arques Nacionales</a:t>
            </a:r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3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131616376"/>
              </p:ext>
            </p:extLst>
          </p:nvPr>
        </p:nvGraphicFramePr>
        <p:xfrm>
          <a:off x="209550" y="1428750"/>
          <a:ext cx="10610850" cy="558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8" y="6096000"/>
            <a:ext cx="1471261" cy="5114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2684236" y="529771"/>
            <a:ext cx="7278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Recursos administrados Distribución por temas </a:t>
            </a:r>
          </a:p>
          <a:p>
            <a:pPr algn="ctr"/>
            <a:r>
              <a:rPr lang="es-CO" sz="28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(en porcentajes)</a:t>
            </a:r>
          </a:p>
          <a:p>
            <a:pPr algn="ctr"/>
            <a:endParaRPr lang="es-CO" sz="28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631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66750" y="605749"/>
            <a:ext cx="8229600" cy="6207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smtClean="0">
                <a:solidFill>
                  <a:schemeClr val="accent6">
                    <a:lumMod val="50000"/>
                  </a:schemeClr>
                </a:solidFill>
              </a:rPr>
              <a:t>Finanzas ambientales y de conservación</a:t>
            </a:r>
            <a:endParaRPr lang="es-E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1640114" y="1847147"/>
            <a:ext cx="8286750" cy="3981450"/>
            <a:chOff x="0" y="1581151"/>
            <a:chExt cx="8286750" cy="3981450"/>
          </a:xfrm>
        </p:grpSpPr>
        <p:graphicFrame>
          <p:nvGraphicFramePr>
            <p:cNvPr id="15" name="Diagrama 14"/>
            <p:cNvGraphicFramePr/>
            <p:nvPr>
              <p:extLst>
                <p:ext uri="{D42A27DB-BD31-4B8C-83A1-F6EECF244321}">
                  <p14:modId xmlns:p14="http://schemas.microsoft.com/office/powerpoint/2010/main" val="2586266571"/>
                </p:ext>
              </p:extLst>
            </p:nvPr>
          </p:nvGraphicFramePr>
          <p:xfrm>
            <a:off x="0" y="1581151"/>
            <a:ext cx="8286750" cy="39814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Rectángulo 15"/>
            <p:cNvSpPr/>
            <p:nvPr/>
          </p:nvSpPr>
          <p:spPr>
            <a:xfrm>
              <a:off x="0" y="1847850"/>
              <a:ext cx="666750" cy="10477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0" y="3060700"/>
              <a:ext cx="666750" cy="1028700"/>
            </a:xfrm>
            <a:prstGeom prst="rect">
              <a:avLst/>
            </a:prstGeom>
            <a:solidFill>
              <a:srgbClr val="00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0" y="4254500"/>
              <a:ext cx="666750" cy="1028700"/>
            </a:xfrm>
            <a:prstGeom prst="rect">
              <a:avLst/>
            </a:prstGeom>
            <a:solidFill>
              <a:srgbClr val="5DD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" name="Marcador de contenido 2"/>
          <p:cNvSpPr txBox="1">
            <a:spLocks/>
          </p:cNvSpPr>
          <p:nvPr/>
        </p:nvSpPr>
        <p:spPr>
          <a:xfrm>
            <a:off x="1640114" y="5629132"/>
            <a:ext cx="8715375" cy="484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Costos de degradación anual: 	Caso Mexicano 7.5% PIB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5925816"/>
            <a:ext cx="1431792" cy="570234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20529" r="1913" b="78201"/>
          <a:stretch/>
        </p:blipFill>
        <p:spPr>
          <a:xfrm>
            <a:off x="0" y="1278171"/>
            <a:ext cx="8984342" cy="87086"/>
          </a:xfrm>
          <a:prstGeom prst="rect">
            <a:avLst/>
          </a:prstGeom>
          <a:solidFill>
            <a:srgbClr val="00B050">
              <a:alpha val="30000"/>
            </a:srgbClr>
          </a:solidFill>
        </p:spPr>
      </p:pic>
      <p:sp>
        <p:nvSpPr>
          <p:cNvPr id="39" name="Rectángulo 38"/>
          <p:cNvSpPr/>
          <p:nvPr/>
        </p:nvSpPr>
        <p:spPr>
          <a:xfrm>
            <a:off x="-1" y="1278172"/>
            <a:ext cx="8963025" cy="8708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640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71500" y="1704974"/>
            <a:ext cx="455070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De la sostenibilidad financiera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571500" y="3057525"/>
            <a:ext cx="4550709" cy="1504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3200" dirty="0" smtClean="0">
                <a:latin typeface="+mj-lt"/>
              </a:rPr>
              <a:t>Optimización de recursos de todo tipo, disponibles y posibles, en función de propósitos consensuados y sistemáticos.</a:t>
            </a:r>
            <a:endParaRPr lang="es-ES" sz="3200" dirty="0"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1" r="24075"/>
          <a:stretch/>
        </p:blipFill>
        <p:spPr>
          <a:xfrm>
            <a:off x="-19050" y="5688"/>
            <a:ext cx="381000" cy="68580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</p:pic>
      <p:sp>
        <p:nvSpPr>
          <p:cNvPr id="6" name="Rectángulo 5"/>
          <p:cNvSpPr/>
          <p:nvPr/>
        </p:nvSpPr>
        <p:spPr>
          <a:xfrm>
            <a:off x="-19050" y="0"/>
            <a:ext cx="381000" cy="685800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5" r="13928"/>
          <a:stretch/>
        </p:blipFill>
        <p:spPr>
          <a:xfrm>
            <a:off x="5524500" y="-4782"/>
            <a:ext cx="6667500" cy="68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8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32" y="2246167"/>
            <a:ext cx="5511907" cy="21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4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248</Words>
  <Application>Microsoft Macintosh PowerPoint</Application>
  <PresentationFormat>Personalizado</PresentationFormat>
  <Paragraphs>80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Angélica Calixto</dc:creator>
  <cp:lastModifiedBy>ALBERTO GALAN</cp:lastModifiedBy>
  <cp:revision>46</cp:revision>
  <dcterms:created xsi:type="dcterms:W3CDTF">2019-11-17T18:27:00Z</dcterms:created>
  <dcterms:modified xsi:type="dcterms:W3CDTF">2019-11-18T12:01:04Z</dcterms:modified>
</cp:coreProperties>
</file>