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66" r:id="rId6"/>
    <p:sldId id="259" r:id="rId7"/>
    <p:sldId id="267" r:id="rId8"/>
    <p:sldId id="268" r:id="rId9"/>
    <p:sldId id="264" r:id="rId10"/>
    <p:sldId id="263" r:id="rId11"/>
    <p:sldId id="265" r:id="rId12"/>
    <p:sldId id="262" r:id="rId13"/>
    <p:sldId id="261" r:id="rId14"/>
    <p:sldId id="269"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CFD"/>
    <a:srgbClr val="F42F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64" d="100"/>
          <a:sy n="64" d="100"/>
        </p:scale>
        <p:origin x="858" y="72"/>
      </p:cViewPr>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oleObject" Target="file:///E:\AASSNA\2019\ESF\ESF\RECAUDOS%20Y%20MECAN\Informe%20ejecuci&#243;n%20ingresos%202014-2018%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AASSNA\2019\ESF\ESF\RECAUDOS%20Y%20MECAN\Informe%20ejecuci&#243;n%20ingresos%202014-2018%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02060"/>
                </a:solidFill>
                <a:effectLst>
                  <a:outerShdw blurRad="38100" dist="38100" dir="2700000" algn="tl">
                    <a:srgbClr val="000000">
                      <a:alpha val="43137"/>
                    </a:srgbClr>
                  </a:outerShdw>
                </a:effectLst>
                <a:latin typeface="+mn-lt"/>
                <a:ea typeface="+mn-ea"/>
                <a:cs typeface="+mn-cs"/>
              </a:defRPr>
            </a:pPr>
            <a:r>
              <a:rPr lang="es-CO" b="1" dirty="0">
                <a:effectLst>
                  <a:outerShdw blurRad="38100" dist="38100" dir="2700000" algn="tl">
                    <a:srgbClr val="000000">
                      <a:alpha val="43137"/>
                    </a:srgbClr>
                  </a:outerShdw>
                </a:effectLst>
              </a:rPr>
              <a:t>RECAUDOS PNNC </a:t>
            </a:r>
          </a:p>
          <a:p>
            <a:pPr>
              <a:defRPr b="1">
                <a:effectLst>
                  <a:outerShdw blurRad="38100" dist="38100" dir="2700000" algn="tl">
                    <a:srgbClr val="000000">
                      <a:alpha val="43137"/>
                    </a:srgbClr>
                  </a:outerShdw>
                </a:effectLst>
              </a:defRPr>
            </a:pPr>
            <a:r>
              <a:rPr lang="es-CO" b="1" dirty="0">
                <a:effectLst>
                  <a:outerShdw blurRad="38100" dist="38100" dir="2700000" algn="tl">
                    <a:srgbClr val="000000">
                      <a:alpha val="43137"/>
                    </a:srgbClr>
                  </a:outerShdw>
                </a:effectLst>
              </a:rPr>
              <a:t>Pesos constantes de 2018</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02060"/>
              </a:solidFill>
              <a:effectLst>
                <a:outerShdw blurRad="38100" dist="38100" dir="2700000" algn="tl">
                  <a:srgbClr val="000000">
                    <a:alpha val="43137"/>
                  </a:srgbClr>
                </a:outerShdw>
              </a:effectLst>
              <a:latin typeface="+mn-lt"/>
              <a:ea typeface="+mn-ea"/>
              <a:cs typeface="+mn-cs"/>
            </a:defRPr>
          </a:pPr>
          <a:endParaRPr lang="es-CO"/>
        </a:p>
      </c:txPr>
    </c:title>
    <c:autoTitleDeleted val="0"/>
    <c:plotArea>
      <c:layout/>
      <c:lineChart>
        <c:grouping val="standard"/>
        <c:varyColors val="0"/>
        <c:ser>
          <c:idx val="0"/>
          <c:order val="0"/>
          <c:tx>
            <c:strRef>
              <c:f>Hoja3!$B$27</c:f>
              <c:strCache>
                <c:ptCount val="1"/>
                <c:pt idx="0">
                  <c:v>TURISMO</c:v>
                </c:pt>
              </c:strCache>
            </c:strRef>
          </c:tx>
          <c:spPr>
            <a:ln w="28575" cap="rnd">
              <a:solidFill>
                <a:schemeClr val="accent1"/>
              </a:solidFill>
              <a:round/>
            </a:ln>
            <a:effectLst/>
          </c:spPr>
          <c:marker>
            <c:symbol val="circle"/>
            <c:size val="5"/>
            <c:spPr>
              <a:solidFill>
                <a:schemeClr val="accent2">
                  <a:lumMod val="75000"/>
                </a:schemeClr>
              </a:solidFill>
              <a:ln w="9525">
                <a:solidFill>
                  <a:schemeClr val="accent1"/>
                </a:solidFill>
              </a:ln>
              <a:effectLst/>
            </c:spPr>
          </c:marker>
          <c:dPt>
            <c:idx val="2"/>
            <c:marker>
              <c:symbol val="circle"/>
              <c:size val="5"/>
              <c:spPr>
                <a:solidFill>
                  <a:schemeClr val="accent4">
                    <a:lumMod val="75000"/>
                  </a:schemeClr>
                </a:solidFill>
                <a:ln w="9525">
                  <a:solidFill>
                    <a:schemeClr val="accent1"/>
                  </a:solidFill>
                </a:ln>
                <a:effectLst/>
              </c:spPr>
            </c:marker>
            <c:bubble3D val="0"/>
            <c:extLst>
              <c:ext xmlns:c16="http://schemas.microsoft.com/office/drawing/2014/chart" uri="{C3380CC4-5D6E-409C-BE32-E72D297353CC}">
                <c16:uniqueId val="{00000000-F268-4912-B408-1BBF9C9D27CC}"/>
              </c:ext>
            </c:extLst>
          </c:dPt>
          <c:dLbls>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Hoja3!$C$26:$G$26</c:f>
              <c:strCache>
                <c:ptCount val="5"/>
                <c:pt idx="0">
                  <c:v>VIGENCIA 2014</c:v>
                </c:pt>
                <c:pt idx="1">
                  <c:v>VIGENCIA 2015</c:v>
                </c:pt>
                <c:pt idx="2">
                  <c:v>VIGENCIA 2016</c:v>
                </c:pt>
                <c:pt idx="3">
                  <c:v>VIGENCIA 2017</c:v>
                </c:pt>
                <c:pt idx="4">
                  <c:v>VIGENCIA 2018</c:v>
                </c:pt>
              </c:strCache>
            </c:strRef>
          </c:cat>
          <c:val>
            <c:numRef>
              <c:f>Hoja3!$C$27:$G$27</c:f>
              <c:numCache>
                <c:formatCode>_-* #,##0_-;\-* #,##0_-;_-* "-"??_-;_-@_-</c:formatCode>
                <c:ptCount val="5"/>
                <c:pt idx="0">
                  <c:v>5279010010.8294334</c:v>
                </c:pt>
                <c:pt idx="1">
                  <c:v>5516616686.4314718</c:v>
                </c:pt>
                <c:pt idx="2">
                  <c:v>5085784378.8478193</c:v>
                </c:pt>
                <c:pt idx="3">
                  <c:v>5672733621.5610638</c:v>
                </c:pt>
                <c:pt idx="4">
                  <c:v>6324903823.7600002</c:v>
                </c:pt>
              </c:numCache>
            </c:numRef>
          </c:val>
          <c:smooth val="0"/>
          <c:extLst>
            <c:ext xmlns:c16="http://schemas.microsoft.com/office/drawing/2014/chart" uri="{C3380CC4-5D6E-409C-BE32-E72D297353CC}">
              <c16:uniqueId val="{00000001-F268-4912-B408-1BBF9C9D27CC}"/>
            </c:ext>
          </c:extLst>
        </c:ser>
        <c:ser>
          <c:idx val="1"/>
          <c:order val="1"/>
          <c:tx>
            <c:strRef>
              <c:f>Hoja3!$B$28</c:f>
              <c:strCache>
                <c:ptCount val="1"/>
                <c:pt idx="0">
                  <c:v>TASA POR CONSUMO DE AGUA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8.8524633345562986E-2"/>
                  <c:y val="4.1869419032814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8-4912-B408-1BBF9C9D27CC}"/>
                </c:ext>
              </c:extLst>
            </c:dLbl>
            <c:dLbl>
              <c:idx val="1"/>
              <c:layout>
                <c:manualLayout>
                  <c:x val="-6.9593881409985042E-2"/>
                  <c:y val="5.88006303209997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68-4912-B408-1BBF9C9D27CC}"/>
                </c:ext>
              </c:extLst>
            </c:dLbl>
            <c:dLbl>
              <c:idx val="2"/>
              <c:layout>
                <c:manualLayout>
                  <c:x val="-7.1983367670439127E-2"/>
                  <c:y val="3.34038133887218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68-4912-B408-1BBF9C9D27CC}"/>
                </c:ext>
              </c:extLst>
            </c:dLbl>
            <c:dLbl>
              <c:idx val="3"/>
              <c:layout>
                <c:manualLayout>
                  <c:x val="-4.3309532544991015E-2"/>
                  <c:y val="4.46912875808454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68-4912-B408-1BBF9C9D27CC}"/>
                </c:ext>
              </c:extLst>
            </c:dLbl>
            <c:spPr>
              <a:solidFill>
                <a:schemeClr val="accent2">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Hoja3!$C$26:$G$26</c:f>
              <c:strCache>
                <c:ptCount val="5"/>
                <c:pt idx="0">
                  <c:v>VIGENCIA 2014</c:v>
                </c:pt>
                <c:pt idx="1">
                  <c:v>VIGENCIA 2015</c:v>
                </c:pt>
                <c:pt idx="2">
                  <c:v>VIGENCIA 2016</c:v>
                </c:pt>
                <c:pt idx="3">
                  <c:v>VIGENCIA 2017</c:v>
                </c:pt>
                <c:pt idx="4">
                  <c:v>VIGENCIA 2018</c:v>
                </c:pt>
              </c:strCache>
            </c:strRef>
          </c:cat>
          <c:val>
            <c:numRef>
              <c:f>Hoja3!$C$28:$G$28</c:f>
              <c:numCache>
                <c:formatCode>_-* #,##0_-;\-* #,##0_-;_-* "-"??_-;_-@_-</c:formatCode>
                <c:ptCount val="5"/>
                <c:pt idx="0">
                  <c:v>912856080.82193601</c:v>
                </c:pt>
                <c:pt idx="1">
                  <c:v>2097710455.4188008</c:v>
                </c:pt>
                <c:pt idx="2">
                  <c:v>1623979020.0815463</c:v>
                </c:pt>
                <c:pt idx="3">
                  <c:v>2504311224.4555783</c:v>
                </c:pt>
                <c:pt idx="4">
                  <c:v>4156842322</c:v>
                </c:pt>
              </c:numCache>
            </c:numRef>
          </c:val>
          <c:smooth val="0"/>
          <c:extLst>
            <c:ext xmlns:c16="http://schemas.microsoft.com/office/drawing/2014/chart" uri="{C3380CC4-5D6E-409C-BE32-E72D297353CC}">
              <c16:uniqueId val="{00000006-F268-4912-B408-1BBF9C9D27CC}"/>
            </c:ext>
          </c:extLst>
        </c:ser>
        <c:ser>
          <c:idx val="2"/>
          <c:order val="2"/>
          <c:tx>
            <c:strRef>
              <c:f>Hoja3!$B$29</c:f>
              <c:strCache>
                <c:ptCount val="1"/>
                <c:pt idx="0">
                  <c:v>CONCESIONES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Hoja3!$C$26:$G$26</c:f>
              <c:strCache>
                <c:ptCount val="5"/>
                <c:pt idx="0">
                  <c:v>VIGENCIA 2014</c:v>
                </c:pt>
                <c:pt idx="1">
                  <c:v>VIGENCIA 2015</c:v>
                </c:pt>
                <c:pt idx="2">
                  <c:v>VIGENCIA 2016</c:v>
                </c:pt>
                <c:pt idx="3">
                  <c:v>VIGENCIA 2017</c:v>
                </c:pt>
                <c:pt idx="4">
                  <c:v>VIGENCIA 2018</c:v>
                </c:pt>
              </c:strCache>
            </c:strRef>
          </c:cat>
          <c:val>
            <c:numRef>
              <c:f>Hoja3!$C$29:$G$29</c:f>
              <c:numCache>
                <c:formatCode>_-* #,##0_-;\-* #,##0_-;_-* "-"??_-;_-@_-</c:formatCode>
                <c:ptCount val="5"/>
                <c:pt idx="0">
                  <c:v>2312459407.8139496</c:v>
                </c:pt>
                <c:pt idx="1">
                  <c:v>2927085221.3245473</c:v>
                </c:pt>
                <c:pt idx="2">
                  <c:v>2177436355.9916816</c:v>
                </c:pt>
                <c:pt idx="3">
                  <c:v>2657927496.6160192</c:v>
                </c:pt>
                <c:pt idx="4">
                  <c:v>2819843969.4099998</c:v>
                </c:pt>
              </c:numCache>
            </c:numRef>
          </c:val>
          <c:smooth val="0"/>
          <c:extLst>
            <c:ext xmlns:c16="http://schemas.microsoft.com/office/drawing/2014/chart" uri="{C3380CC4-5D6E-409C-BE32-E72D297353CC}">
              <c16:uniqueId val="{00000007-F268-4912-B408-1BBF9C9D27CC}"/>
            </c:ext>
          </c:extLst>
        </c:ser>
        <c:dLbls>
          <c:dLblPos val="t"/>
          <c:showLegendKey val="0"/>
          <c:showVal val="1"/>
          <c:showCatName val="0"/>
          <c:showSerName val="0"/>
          <c:showPercent val="0"/>
          <c:showBubbleSize val="0"/>
        </c:dLbls>
        <c:marker val="1"/>
        <c:smooth val="0"/>
        <c:axId val="-98358320"/>
        <c:axId val="-98351248"/>
      </c:lineChart>
      <c:catAx>
        <c:axId val="-98358320"/>
        <c:scaling>
          <c:orientation val="minMax"/>
        </c:scaling>
        <c:delete val="0"/>
        <c:axPos val="b"/>
        <c:majorGridlines>
          <c:spPr>
            <a:ln w="9525" cap="flat" cmpd="sng" algn="ctr">
              <a:solidFill>
                <a:schemeClr val="accent1">
                  <a:lumMod val="7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crossAx val="-98351248"/>
        <c:crosses val="autoZero"/>
        <c:auto val="1"/>
        <c:lblAlgn val="ctr"/>
        <c:lblOffset val="100"/>
        <c:noMultiLvlLbl val="0"/>
      </c:catAx>
      <c:valAx>
        <c:axId val="-98351248"/>
        <c:scaling>
          <c:orientation val="minMax"/>
        </c:scaling>
        <c:delete val="1"/>
        <c:axPos val="l"/>
        <c:numFmt formatCode="_-* #,##0_-;\-* #,##0_-;_-* &quot;-&quot;??_-;_-@_-" sourceLinked="1"/>
        <c:majorTickMark val="none"/>
        <c:minorTickMark val="none"/>
        <c:tickLblPos val="nextTo"/>
        <c:crossAx val="-98358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rgbClr val="002060"/>
          </a:solidFill>
          <a:latin typeface="+mn-lt"/>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r>
              <a:rPr lang="es-CO" b="1">
                <a:effectLst>
                  <a:outerShdw blurRad="38100" dist="38100" dir="2700000" algn="tl">
                    <a:srgbClr val="000000">
                      <a:alpha val="43137"/>
                    </a:srgbClr>
                  </a:outerShdw>
                </a:effectLst>
              </a:rPr>
              <a:t>RECAUDOS ACUMULADOS POR CONCEPTO 2014 -2018 </a:t>
            </a:r>
          </a:p>
          <a:p>
            <a:pPr>
              <a:defRPr b="1">
                <a:effectLst>
                  <a:outerShdw blurRad="38100" dist="38100" dir="2700000" algn="tl">
                    <a:srgbClr val="000000">
                      <a:alpha val="43137"/>
                    </a:srgbClr>
                  </a:outerShdw>
                </a:effectLst>
              </a:defRPr>
            </a:pPr>
            <a:r>
              <a:rPr lang="es-CO" b="1">
                <a:effectLst>
                  <a:outerShdw blurRad="38100" dist="38100" dir="2700000" algn="tl">
                    <a:srgbClr val="000000">
                      <a:alpha val="43137"/>
                    </a:srgbClr>
                  </a:outerShdw>
                </a:effectLst>
              </a:rPr>
              <a:t>Pesos constantes de 2018</a:t>
            </a:r>
          </a:p>
        </c:rich>
      </c:tx>
      <c:layout>
        <c:manualLayout>
          <c:xMode val="edge"/>
          <c:yMode val="edge"/>
          <c:x val="0.13010919877370433"/>
          <c:y val="1.7828773821038632E-2"/>
        </c:manualLayout>
      </c:layout>
      <c:overlay val="0"/>
      <c:spPr>
        <a:noFill/>
        <a:ln>
          <a:noFill/>
        </a:ln>
        <a:effectLst/>
      </c:spPr>
      <c:txPr>
        <a:bodyPr rot="0" spcFirstLastPara="1" vertOverflow="ellipsis" vert="horz" wrap="square" anchor="ctr" anchorCtr="1"/>
        <a:lstStyle/>
        <a:p>
          <a:pPr>
            <a:defRPr sz="1400" b="1" i="0" u="none" strike="noStrike" kern="1200" cap="none" spc="20" baseline="0">
              <a:solidFill>
                <a:srgbClr val="002060"/>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5188758460215416E-2"/>
          <c:y val="0.47479468276231535"/>
          <c:w val="0.80383937989657261"/>
          <c:h val="0.48489288805714487"/>
        </c:manualLayout>
      </c:layout>
      <c:pie3DChart>
        <c:varyColors val="1"/>
        <c:ser>
          <c:idx val="0"/>
          <c:order val="0"/>
          <c:dPt>
            <c:idx val="0"/>
            <c:bubble3D val="0"/>
            <c:spPr>
              <a:solidFill>
                <a:srgbClr val="00B0F0"/>
              </a:solidFill>
              <a:ln>
                <a:noFill/>
              </a:ln>
              <a:effectLst/>
              <a:sp3d/>
            </c:spPr>
            <c:extLst>
              <c:ext xmlns:c16="http://schemas.microsoft.com/office/drawing/2014/chart" uri="{C3380CC4-5D6E-409C-BE32-E72D297353CC}">
                <c16:uniqueId val="{00000001-9C32-4A04-A33B-35B6BCAB67D8}"/>
              </c:ext>
            </c:extLst>
          </c:dPt>
          <c:dPt>
            <c:idx val="1"/>
            <c:bubble3D val="0"/>
            <c:spPr>
              <a:solidFill>
                <a:schemeClr val="accent4">
                  <a:lumMod val="75000"/>
                </a:schemeClr>
              </a:solidFill>
              <a:ln>
                <a:noFill/>
              </a:ln>
              <a:effectLst/>
              <a:sp3d/>
            </c:spPr>
            <c:extLst>
              <c:ext xmlns:c16="http://schemas.microsoft.com/office/drawing/2014/chart" uri="{C3380CC4-5D6E-409C-BE32-E72D297353CC}">
                <c16:uniqueId val="{00000003-9C32-4A04-A33B-35B6BCAB67D8}"/>
              </c:ext>
            </c:extLst>
          </c:dPt>
          <c:dPt>
            <c:idx val="2"/>
            <c:bubble3D val="0"/>
            <c:explosion val="4"/>
            <c:spPr>
              <a:solidFill>
                <a:srgbClr val="7030A0"/>
              </a:solidFill>
              <a:ln>
                <a:noFill/>
              </a:ln>
              <a:effectLst/>
              <a:sp3d/>
            </c:spPr>
            <c:extLst>
              <c:ext xmlns:c16="http://schemas.microsoft.com/office/drawing/2014/chart" uri="{C3380CC4-5D6E-409C-BE32-E72D297353CC}">
                <c16:uniqueId val="{00000005-9C32-4A04-A33B-35B6BCAB67D8}"/>
              </c:ext>
            </c:extLst>
          </c:dPt>
          <c:dPt>
            <c:idx val="3"/>
            <c:bubble3D val="0"/>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a:noFill/>
              </a:ln>
              <a:effectLst/>
              <a:sp3d/>
            </c:spPr>
            <c:extLst>
              <c:ext xmlns:c16="http://schemas.microsoft.com/office/drawing/2014/chart" uri="{C3380CC4-5D6E-409C-BE32-E72D297353CC}">
                <c16:uniqueId val="{00000007-9C32-4A04-A33B-35B6BCAB67D8}"/>
              </c:ext>
            </c:extLst>
          </c:dPt>
          <c:dPt>
            <c:idx val="4"/>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a:noFill/>
              </a:ln>
              <a:effectLst/>
              <a:sp3d/>
            </c:spPr>
            <c:extLst>
              <c:ext xmlns:c16="http://schemas.microsoft.com/office/drawing/2014/chart" uri="{C3380CC4-5D6E-409C-BE32-E72D297353CC}">
                <c16:uniqueId val="{00000009-9C32-4A04-A33B-35B6BCAB67D8}"/>
              </c:ext>
            </c:extLst>
          </c:dPt>
          <c:dPt>
            <c:idx val="5"/>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a:noFill/>
              </a:ln>
              <a:effectLst/>
              <a:sp3d/>
            </c:spPr>
            <c:extLst>
              <c:ext xmlns:c16="http://schemas.microsoft.com/office/drawing/2014/chart" uri="{C3380CC4-5D6E-409C-BE32-E72D297353CC}">
                <c16:uniqueId val="{0000000B-9C32-4A04-A33B-35B6BCAB67D8}"/>
              </c:ext>
            </c:extLst>
          </c:dPt>
          <c:dPt>
            <c:idx val="6"/>
            <c:bubble3D val="0"/>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a:noFill/>
              </a:ln>
              <a:effectLst/>
              <a:sp3d/>
            </c:spPr>
            <c:extLst>
              <c:ext xmlns:c16="http://schemas.microsoft.com/office/drawing/2014/chart" uri="{C3380CC4-5D6E-409C-BE32-E72D297353CC}">
                <c16:uniqueId val="{0000000D-9C32-4A04-A33B-35B6BCAB67D8}"/>
              </c:ext>
            </c:extLst>
          </c:dPt>
          <c:dPt>
            <c:idx val="7"/>
            <c:bubble3D val="0"/>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a:noFill/>
              </a:ln>
              <a:effectLst/>
              <a:sp3d/>
            </c:spPr>
            <c:extLst>
              <c:ext xmlns:c16="http://schemas.microsoft.com/office/drawing/2014/chart" uri="{C3380CC4-5D6E-409C-BE32-E72D297353CC}">
                <c16:uniqueId val="{0000000F-9C32-4A04-A33B-35B6BCAB67D8}"/>
              </c:ext>
            </c:extLst>
          </c:dPt>
          <c:dPt>
            <c:idx val="8"/>
            <c:bubble3D val="0"/>
            <c:spPr>
              <a:solidFill>
                <a:schemeClr val="accent3">
                  <a:lumMod val="50000"/>
                </a:schemeClr>
              </a:solidFill>
              <a:ln>
                <a:noFill/>
              </a:ln>
              <a:effectLst/>
              <a:sp3d/>
            </c:spPr>
            <c:extLst>
              <c:ext xmlns:c16="http://schemas.microsoft.com/office/drawing/2014/chart" uri="{C3380CC4-5D6E-409C-BE32-E72D297353CC}">
                <c16:uniqueId val="{00000011-9C32-4A04-A33B-35B6BCAB67D8}"/>
              </c:ext>
            </c:extLst>
          </c:dPt>
          <c:dLbls>
            <c:dLbl>
              <c:idx val="0"/>
              <c:layout>
                <c:manualLayout>
                  <c:x val="-1.3350783214824347E-2"/>
                  <c:y val="-3.691933240451313E-2"/>
                </c:manualLayout>
              </c:layout>
              <c:tx>
                <c:rich>
                  <a:bodyPr/>
                  <a:lstStyle/>
                  <a:p>
                    <a:r>
                      <a:rPr lang="en-US" sz="1000" dirty="0"/>
                      <a:t>TARIFAS INGRESO</a:t>
                    </a:r>
                    <a:r>
                      <a:rPr lang="en-US" sz="1000" baseline="0" dirty="0"/>
                      <a:t> AP</a:t>
                    </a:r>
                    <a:r>
                      <a:rPr lang="en-US" sz="1000" dirty="0"/>
                      <a:t>: </a:t>
                    </a:r>
                    <a:r>
                      <a:rPr lang="en-US" sz="1000" baseline="0" dirty="0"/>
                      <a:t> </a:t>
                    </a:r>
                    <a:fld id="{578B7DDE-F874-4A42-A47B-4230F4D99415}" type="PERCENTAGE">
                      <a:rPr lang="en-US" sz="1000" baseline="0" dirty="0"/>
                      <a:pPr/>
                      <a:t>[PORCENTAJE]</a:t>
                    </a:fld>
                    <a:endParaRPr lang="en-US" sz="1000"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32-4A04-A33B-35B6BCAB67D8}"/>
                </c:ext>
              </c:extLst>
            </c:dLbl>
            <c:dLbl>
              <c:idx val="1"/>
              <c:layout>
                <c:manualLayout>
                  <c:x val="-4.3179491551456173E-2"/>
                  <c:y val="-3.7934055254428771E-2"/>
                </c:manualLayout>
              </c:layout>
              <c:tx>
                <c:rich>
                  <a:bodyPr/>
                  <a:lstStyle/>
                  <a:p>
                    <a:r>
                      <a:rPr lang="es-CO" sz="1000" baseline="0" dirty="0"/>
                      <a:t>TASA USO DEL AGUA: </a:t>
                    </a:r>
                    <a:fld id="{B5153021-E854-42FB-A730-CED3AD469AA6}" type="PERCENTAGE">
                      <a:rPr lang="es-CO" sz="1000" baseline="0" dirty="0"/>
                      <a:pPr/>
                      <a:t>[PORCENTAJE]</a:t>
                    </a:fld>
                    <a:endParaRPr lang="es-CO" sz="1000"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1913218132991238"/>
                      <c:h val="0.10103274306168625"/>
                    </c:manualLayout>
                  </c15:layout>
                  <c15:dlblFieldTable/>
                  <c15:showDataLabelsRange val="0"/>
                </c:ext>
                <c:ext xmlns:c16="http://schemas.microsoft.com/office/drawing/2014/chart" uri="{C3380CC4-5D6E-409C-BE32-E72D297353CC}">
                  <c16:uniqueId val="{00000003-9C32-4A04-A33B-35B6BCAB67D8}"/>
                </c:ext>
              </c:extLst>
            </c:dLbl>
            <c:dLbl>
              <c:idx val="2"/>
              <c:layout>
                <c:manualLayout>
                  <c:x val="6.3068905718540649E-3"/>
                  <c:y val="7.2161290374744419E-2"/>
                </c:manualLayout>
              </c:layout>
              <c:tx>
                <c:rich>
                  <a:bodyPr/>
                  <a:lstStyle/>
                  <a:p>
                    <a:fld id="{66BF9BD9-E6E7-47EC-A0A2-E54FF169B6CE}" type="CATEGORYNAME">
                      <a:rPr lang="en-US" sz="1000" smtClean="0"/>
                      <a:pPr/>
                      <a:t>[NOMBRE DE CATEGORÍA]</a:t>
                    </a:fld>
                    <a:r>
                      <a:rPr lang="en-US" sz="1000" baseline="0" dirty="0"/>
                      <a:t>: </a:t>
                    </a:r>
                    <a:fld id="{A62439C4-515E-4E12-80E7-E97ED6A0CEAC}" type="PERCENTAGE">
                      <a:rPr lang="en-US" sz="1000" baseline="0" smtClean="0"/>
                      <a:pPr/>
                      <a:t>[PORCENTAJE]</a:t>
                    </a:fld>
                    <a:endParaRPr lang="en-US" sz="1000"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C32-4A04-A33B-35B6BCAB67D8}"/>
                </c:ext>
              </c:extLst>
            </c:dLbl>
            <c:dLbl>
              <c:idx val="3"/>
              <c:layout>
                <c:manualLayout>
                  <c:x val="-7.3860503512005793E-2"/>
                  <c:y val="6.0713895424424437E-2"/>
                </c:manualLayout>
              </c:layout>
              <c:tx>
                <c:rich>
                  <a:bodyPr/>
                  <a:lstStyle/>
                  <a:p>
                    <a:fld id="{AA00A801-B7FE-469E-8321-94C5034EE551}" type="CATEGORYNAME">
                      <a:rPr lang="en-US" sz="1000" smtClean="0"/>
                      <a:pPr/>
                      <a:t>[NOMBRE DE CATEGORÍA]</a:t>
                    </a:fld>
                    <a:r>
                      <a:rPr lang="en-US" sz="1000" baseline="0" dirty="0"/>
                      <a:t>: </a:t>
                    </a:r>
                    <a:fld id="{96BEC307-64BE-4D0C-BCF9-C00B2A54CFEE}" type="PERCENTAGE">
                      <a:rPr lang="en-US" sz="1000" baseline="0" smtClean="0"/>
                      <a:pPr/>
                      <a:t>[PORCENTAJE]</a:t>
                    </a:fld>
                    <a:endParaRPr lang="en-US" sz="1000" baseline="0" dirty="0"/>
                  </a:p>
                </c:rich>
              </c:tx>
              <c:dLblPos val="bestFit"/>
              <c:showLegendKey val="0"/>
              <c:showVal val="1"/>
              <c:showCatName val="1"/>
              <c:showSerName val="0"/>
              <c:showPercent val="1"/>
              <c:showBubbleSize val="0"/>
              <c:extLst>
                <c:ext xmlns:c15="http://schemas.microsoft.com/office/drawing/2012/chart" uri="{CE6537A1-D6FC-4f65-9D91-7224C49458BB}">
                  <c15:layout>
                    <c:manualLayout>
                      <c:w val="0.25991962555618242"/>
                      <c:h val="0.10513902048883862"/>
                    </c:manualLayout>
                  </c15:layout>
                  <c15:dlblFieldTable/>
                  <c15:showDataLabelsRange val="0"/>
                </c:ext>
                <c:ext xmlns:c16="http://schemas.microsoft.com/office/drawing/2014/chart" uri="{C3380CC4-5D6E-409C-BE32-E72D297353CC}">
                  <c16:uniqueId val="{00000007-9C32-4A04-A33B-35B6BCAB67D8}"/>
                </c:ext>
              </c:extLst>
            </c:dLbl>
            <c:dLbl>
              <c:idx val="4"/>
              <c:delete val="1"/>
              <c:extLst>
                <c:ext xmlns:c15="http://schemas.microsoft.com/office/drawing/2012/chart" uri="{CE6537A1-D6FC-4f65-9D91-7224C49458BB}"/>
                <c:ext xmlns:c16="http://schemas.microsoft.com/office/drawing/2014/chart" uri="{C3380CC4-5D6E-409C-BE32-E72D297353CC}">
                  <c16:uniqueId val="{00000009-9C32-4A04-A33B-35B6BCAB67D8}"/>
                </c:ext>
              </c:extLst>
            </c:dLbl>
            <c:dLbl>
              <c:idx val="5"/>
              <c:layout>
                <c:manualLayout>
                  <c:x val="-4.5853132757805254E-2"/>
                  <c:y val="-0.13938632721530203"/>
                </c:manualLayout>
              </c:layout>
              <c:tx>
                <c:rich>
                  <a:bodyPr/>
                  <a:lstStyle/>
                  <a:p>
                    <a:r>
                      <a:rPr lang="en-US" sz="1000" baseline="0" dirty="0"/>
                      <a:t>ECOTIENDA:  </a:t>
                    </a:r>
                    <a:fld id="{FC12EB9E-FAD5-48D8-8A7B-17557403AE12}" type="PERCENTAGE">
                      <a:rPr lang="en-US" sz="1000" baseline="0"/>
                      <a:pPr/>
                      <a:t>[PORCENTAJE]</a:t>
                    </a:fld>
                    <a:endParaRPr lang="en-US" sz="1000"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C32-4A04-A33B-35B6BCAB67D8}"/>
                </c:ext>
              </c:extLst>
            </c:dLbl>
            <c:dLbl>
              <c:idx val="6"/>
              <c:layout>
                <c:manualLayout>
                  <c:x val="0.15999964816059034"/>
                  <c:y val="-0.16230012597056592"/>
                </c:manualLayout>
              </c:layout>
              <c:tx>
                <c:rich>
                  <a:bodyPr/>
                  <a:lstStyle/>
                  <a:p>
                    <a:r>
                      <a:rPr lang="en-US" sz="1000" dirty="0"/>
                      <a:t>OTROS: 6%</a:t>
                    </a:r>
                  </a:p>
                </c:rich>
              </c:tx>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C32-4A04-A33B-35B6BCAB67D8}"/>
                </c:ext>
              </c:extLst>
            </c:dLbl>
            <c:dLbl>
              <c:idx val="7"/>
              <c:delete val="1"/>
              <c:extLst>
                <c:ext xmlns:c15="http://schemas.microsoft.com/office/drawing/2012/chart" uri="{CE6537A1-D6FC-4f65-9D91-7224C49458BB}"/>
                <c:ext xmlns:c16="http://schemas.microsoft.com/office/drawing/2014/chart" uri="{C3380CC4-5D6E-409C-BE32-E72D297353CC}">
                  <c16:uniqueId val="{0000000F-9C32-4A04-A33B-35B6BCAB67D8}"/>
                </c:ext>
              </c:extLst>
            </c:dLbl>
            <c:dLbl>
              <c:idx val="8"/>
              <c:delete val="1"/>
              <c:extLst>
                <c:ext xmlns:c15="http://schemas.microsoft.com/office/drawing/2012/chart" uri="{CE6537A1-D6FC-4f65-9D91-7224C49458BB}"/>
                <c:ext xmlns:c16="http://schemas.microsoft.com/office/drawing/2014/chart" uri="{C3380CC4-5D6E-409C-BE32-E72D297353CC}">
                  <c16:uniqueId val="{00000011-9C32-4A04-A33B-35B6BCAB67D8}"/>
                </c:ext>
              </c:extLst>
            </c:dLbl>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1000"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O"/>
              </a:p>
            </c:txPr>
            <c:dLblPos val="ctr"/>
            <c:showLegendKey val="0"/>
            <c:showVal val="1"/>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Hoja3!$B$27:$B$35</c:f>
              <c:strCache>
                <c:ptCount val="9"/>
                <c:pt idx="0">
                  <c:v>TURISMO</c:v>
                </c:pt>
                <c:pt idx="1">
                  <c:v>TASA POR CONSUMO DE AGUA</c:v>
                </c:pt>
                <c:pt idx="2">
                  <c:v>CONCESIONES</c:v>
                </c:pt>
                <c:pt idx="3">
                  <c:v>ARRENDAMIENTOS</c:v>
                </c:pt>
                <c:pt idx="4">
                  <c:v>APROVECHAMIENTOS</c:v>
                </c:pt>
                <c:pt idx="5">
                  <c:v>PRODUCTOS ARTESANALES</c:v>
                </c:pt>
                <c:pt idx="6">
                  <c:v>SANCIONES</c:v>
                </c:pt>
                <c:pt idx="7">
                  <c:v>INTERESES DE MORA</c:v>
                </c:pt>
                <c:pt idx="8">
                  <c:v>INDEMNIZ + INVERSIONES + REND. FROS + FOTOC</c:v>
                </c:pt>
              </c:strCache>
            </c:strRef>
          </c:cat>
          <c:val>
            <c:numRef>
              <c:f>Hoja3!$I$27:$I$35</c:f>
              <c:numCache>
                <c:formatCode>_-* #,##0_-;\-* #,##0_-;_-* "-"??_-;_-@_-</c:formatCode>
                <c:ptCount val="9"/>
                <c:pt idx="0">
                  <c:v>27879048521.429794</c:v>
                </c:pt>
                <c:pt idx="1">
                  <c:v>11295699102.777861</c:v>
                </c:pt>
                <c:pt idx="2">
                  <c:v>12894752451.156197</c:v>
                </c:pt>
                <c:pt idx="3">
                  <c:v>3057712031.9804211</c:v>
                </c:pt>
                <c:pt idx="4">
                  <c:v>660375650.24681294</c:v>
                </c:pt>
                <c:pt idx="5">
                  <c:v>440062144.69283777</c:v>
                </c:pt>
                <c:pt idx="6">
                  <c:v>565111904.84237933</c:v>
                </c:pt>
                <c:pt idx="7">
                  <c:v>46598847.576588824</c:v>
                </c:pt>
                <c:pt idx="8">
                  <c:v>2385051173.1643801</c:v>
                </c:pt>
              </c:numCache>
            </c:numRef>
          </c:val>
          <c:extLst>
            <c:ext xmlns:c16="http://schemas.microsoft.com/office/drawing/2014/chart" uri="{C3380CC4-5D6E-409C-BE32-E72D297353CC}">
              <c16:uniqueId val="{00000012-9C32-4A04-A33B-35B6BCAB67D8}"/>
            </c:ext>
          </c:extLst>
        </c:ser>
        <c:dLbls>
          <c:dLblPos val="ctr"/>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rgbClr val="002060"/>
          </a:solidFill>
          <a:latin typeface="Calibri" panose="020F0502020204030204" pitchFamily="34" charset="0"/>
          <a:cs typeface="Calibri" panose="020F0502020204030204" pitchFamily="34" charset="0"/>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688BF-C3B2-4110-8E29-C9ECA0AA8A2E}" type="datetimeFigureOut">
              <a:rPr lang="es-CO" smtClean="0"/>
              <a:t>17/11/2019</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BCECD-5BDF-4576-824D-DD135C3421AB}" type="slidenum">
              <a:rPr lang="es-CO" smtClean="0"/>
              <a:t>‹Nº›</a:t>
            </a:fld>
            <a:endParaRPr lang="es-CO"/>
          </a:p>
        </p:txBody>
      </p:sp>
    </p:spTree>
    <p:extLst>
      <p:ext uri="{BB962C8B-B14F-4D97-AF65-F5344CB8AC3E}">
        <p14:creationId xmlns:p14="http://schemas.microsoft.com/office/powerpoint/2010/main" val="3393632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054600" y="2295897"/>
            <a:ext cx="6629401" cy="1666503"/>
          </a:xfrm>
        </p:spPr>
        <p:txBody>
          <a:bodyPr anchor="t"/>
          <a:lstStyle>
            <a:lvl1pPr algn="r">
              <a:defRPr sz="6000"/>
            </a:lvl1pPr>
          </a:lstStyle>
          <a:p>
            <a:r>
              <a:rPr lang="es-ES" dirty="0"/>
              <a:t>Título</a:t>
            </a:r>
            <a:endParaRPr lang="es-CO" dirty="0"/>
          </a:p>
        </p:txBody>
      </p:sp>
      <p:sp>
        <p:nvSpPr>
          <p:cNvPr id="3" name="Subtítulo 2"/>
          <p:cNvSpPr>
            <a:spLocks noGrp="1"/>
          </p:cNvSpPr>
          <p:nvPr>
            <p:ph type="subTitle" idx="1" hasCustomPrompt="1"/>
          </p:nvPr>
        </p:nvSpPr>
        <p:spPr>
          <a:xfrm>
            <a:off x="5054600" y="4374663"/>
            <a:ext cx="6587067" cy="78471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a:t>
            </a:r>
            <a:endParaRPr lang="es-CO" dirty="0"/>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
        <p:nvSpPr>
          <p:cNvPr id="7" name="Rectángulo 6"/>
          <p:cNvSpPr/>
          <p:nvPr userDrawn="1"/>
        </p:nvSpPr>
        <p:spPr>
          <a:xfrm>
            <a:off x="0" y="0"/>
            <a:ext cx="4373033" cy="6858000"/>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216" y="5316183"/>
            <a:ext cx="4688230" cy="920576"/>
          </a:xfrm>
          <a:prstGeom prst="rect">
            <a:avLst/>
          </a:prstGeom>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7669" y="124080"/>
            <a:ext cx="1634067" cy="2114675"/>
          </a:xfrm>
          <a:prstGeom prst="rect">
            <a:avLst/>
          </a:prstGeom>
        </p:spPr>
      </p:pic>
    </p:spTree>
    <p:extLst>
      <p:ext uri="{BB962C8B-B14F-4D97-AF65-F5344CB8AC3E}">
        <p14:creationId xmlns:p14="http://schemas.microsoft.com/office/powerpoint/2010/main" val="3787495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167498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364708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5054600" y="2295897"/>
            <a:ext cx="6629401" cy="1666503"/>
          </a:xfrm>
        </p:spPr>
        <p:txBody>
          <a:bodyPr anchor="t"/>
          <a:lstStyle>
            <a:lvl1pPr algn="r">
              <a:defRPr sz="6000"/>
            </a:lvl1pPr>
          </a:lstStyle>
          <a:p>
            <a:r>
              <a:rPr lang="es-ES" dirty="0"/>
              <a:t>Título</a:t>
            </a:r>
            <a:endParaRPr lang="es-CO" dirty="0"/>
          </a:p>
        </p:txBody>
      </p:sp>
      <p:sp>
        <p:nvSpPr>
          <p:cNvPr id="3" name="Subtítulo 2"/>
          <p:cNvSpPr>
            <a:spLocks noGrp="1"/>
          </p:cNvSpPr>
          <p:nvPr>
            <p:ph type="subTitle" idx="1" hasCustomPrompt="1"/>
          </p:nvPr>
        </p:nvSpPr>
        <p:spPr>
          <a:xfrm>
            <a:off x="5054600" y="4374663"/>
            <a:ext cx="6587067" cy="78471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a:t>
            </a:r>
            <a:endParaRPr lang="es-CO" dirty="0"/>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
        <p:nvSpPr>
          <p:cNvPr id="7" name="Rectángulo 6"/>
          <p:cNvSpPr/>
          <p:nvPr userDrawn="1"/>
        </p:nvSpPr>
        <p:spPr>
          <a:xfrm>
            <a:off x="0" y="0"/>
            <a:ext cx="4373033" cy="6858000"/>
          </a:xfrm>
          <a:prstGeom prst="rect">
            <a:avLst/>
          </a:prstGeom>
          <a:solidFill>
            <a:srgbClr val="F4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216" y="5316183"/>
            <a:ext cx="4688230" cy="920576"/>
          </a:xfrm>
          <a:prstGeom prst="rect">
            <a:avLst/>
          </a:prstGeom>
        </p:spPr>
      </p:pic>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17669" y="124080"/>
            <a:ext cx="1634067" cy="2114675"/>
          </a:xfrm>
          <a:prstGeom prst="rect">
            <a:avLst/>
          </a:prstGeom>
        </p:spPr>
      </p:pic>
    </p:spTree>
    <p:extLst>
      <p:ext uri="{BB962C8B-B14F-4D97-AF65-F5344CB8AC3E}">
        <p14:creationId xmlns:p14="http://schemas.microsoft.com/office/powerpoint/2010/main" val="177204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200650" y="1119678"/>
            <a:ext cx="6153150" cy="1042988"/>
          </a:xfrm>
        </p:spPr>
        <p:txBody>
          <a:bodyPr/>
          <a:lstStyle>
            <a:lvl1pPr>
              <a:defRPr/>
            </a:lvl1pPr>
          </a:lstStyle>
          <a:p>
            <a:r>
              <a:rPr lang="es-ES" dirty="0"/>
              <a:t>Título</a:t>
            </a:r>
            <a:endParaRPr lang="es-CO" dirty="0"/>
          </a:p>
        </p:txBody>
      </p:sp>
      <p:sp>
        <p:nvSpPr>
          <p:cNvPr id="3" name="Marcador de contenido 2"/>
          <p:cNvSpPr>
            <a:spLocks noGrp="1"/>
          </p:cNvSpPr>
          <p:nvPr>
            <p:ph idx="1"/>
          </p:nvPr>
        </p:nvSpPr>
        <p:spPr>
          <a:xfrm>
            <a:off x="5200650" y="2547634"/>
            <a:ext cx="6153150" cy="3608170"/>
          </a:xfrm>
        </p:spPr>
        <p:txBody>
          <a:bodyPr/>
          <a:lstStyle>
            <a:lvl1pPr marL="0" indent="0">
              <a:buFontTx/>
              <a:buNone/>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
        <p:nvSpPr>
          <p:cNvPr id="7" name="Marcador de posición de imagen 2"/>
          <p:cNvSpPr>
            <a:spLocks noGrp="1"/>
          </p:cNvSpPr>
          <p:nvPr>
            <p:ph type="pic" idx="13"/>
          </p:nvPr>
        </p:nvSpPr>
        <p:spPr>
          <a:xfrm>
            <a:off x="0" y="0"/>
            <a:ext cx="437726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909" y="6292329"/>
            <a:ext cx="2343165" cy="460101"/>
          </a:xfrm>
          <a:prstGeom prst="rect">
            <a:avLst/>
          </a:prstGeom>
        </p:spPr>
      </p:pic>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0527" y="0"/>
            <a:ext cx="957614" cy="1239264"/>
          </a:xfrm>
          <a:prstGeom prst="rect">
            <a:avLst/>
          </a:prstGeom>
        </p:spPr>
      </p:pic>
    </p:spTree>
    <p:extLst>
      <p:ext uri="{BB962C8B-B14F-4D97-AF65-F5344CB8AC3E}">
        <p14:creationId xmlns:p14="http://schemas.microsoft.com/office/powerpoint/2010/main" val="1623578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104251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3540943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200650" y="418041"/>
            <a:ext cx="6153150" cy="1042988"/>
          </a:xfrm>
        </p:spPr>
        <p:txBody>
          <a:bodyPr/>
          <a:lstStyle/>
          <a:p>
            <a:r>
              <a:rPr lang="es-ES" dirty="0"/>
              <a:t>Haga clic para modificar el estilo de título del patrón</a:t>
            </a:r>
            <a:endParaRPr lang="es-CO"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1840293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36C8401-E755-46DC-8C5D-31843761F4F1}" type="datetimeFigureOut">
              <a:rPr lang="es-CO" smtClean="0"/>
              <a:t>17/11/2019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3204741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36C8401-E755-46DC-8C5D-31843761F4F1}" type="datetimeFigureOut">
              <a:rPr lang="es-CO" smtClean="0"/>
              <a:t>17/11/2019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98438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6C8401-E755-46DC-8C5D-31843761F4F1}" type="datetimeFigureOut">
              <a:rPr lang="es-CO" smtClean="0"/>
              <a:t>17/11/2019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151629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200650" y="1119678"/>
            <a:ext cx="6153150" cy="1042988"/>
          </a:xfrm>
        </p:spPr>
        <p:txBody>
          <a:bodyPr/>
          <a:lstStyle>
            <a:lvl1pPr>
              <a:defRPr/>
            </a:lvl1pPr>
          </a:lstStyle>
          <a:p>
            <a:r>
              <a:rPr lang="es-ES" dirty="0"/>
              <a:t>Título</a:t>
            </a:r>
            <a:endParaRPr lang="es-CO" dirty="0"/>
          </a:p>
        </p:txBody>
      </p:sp>
      <p:sp>
        <p:nvSpPr>
          <p:cNvPr id="3" name="Marcador de contenido 2"/>
          <p:cNvSpPr>
            <a:spLocks noGrp="1"/>
          </p:cNvSpPr>
          <p:nvPr>
            <p:ph idx="1"/>
          </p:nvPr>
        </p:nvSpPr>
        <p:spPr>
          <a:xfrm>
            <a:off x="5200650" y="2547634"/>
            <a:ext cx="6153150" cy="3608170"/>
          </a:xfrm>
        </p:spPr>
        <p:txBody>
          <a:bodyPr/>
          <a:lstStyle>
            <a:lvl1pPr marL="0" indent="0">
              <a:buFontTx/>
              <a:buNone/>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
        <p:nvSpPr>
          <p:cNvPr id="7" name="Marcador de posición de imagen 2"/>
          <p:cNvSpPr>
            <a:spLocks noGrp="1"/>
          </p:cNvSpPr>
          <p:nvPr>
            <p:ph type="pic" idx="13"/>
          </p:nvPr>
        </p:nvSpPr>
        <p:spPr>
          <a:xfrm>
            <a:off x="0" y="0"/>
            <a:ext cx="437726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4909" y="6292329"/>
            <a:ext cx="2343165" cy="460101"/>
          </a:xfrm>
          <a:prstGeom prst="rect">
            <a:avLst/>
          </a:prstGeom>
        </p:spPr>
      </p:pic>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0527" y="0"/>
            <a:ext cx="957614" cy="1239264"/>
          </a:xfrm>
          <a:prstGeom prst="rect">
            <a:avLst/>
          </a:prstGeom>
        </p:spPr>
      </p:pic>
    </p:spTree>
    <p:extLst>
      <p:ext uri="{BB962C8B-B14F-4D97-AF65-F5344CB8AC3E}">
        <p14:creationId xmlns:p14="http://schemas.microsoft.com/office/powerpoint/2010/main" val="1967447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359477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382521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57441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4211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36C8401-E755-46DC-8C5D-31843761F4F1}" type="datetimeFigureOut">
              <a:rPr lang="es-CO" smtClean="0"/>
              <a:t>17/11/2019</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49374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5200650" y="418041"/>
            <a:ext cx="6153150" cy="1042988"/>
          </a:xfrm>
        </p:spPr>
        <p:txBody>
          <a:bodyPr/>
          <a:lstStyle/>
          <a:p>
            <a:r>
              <a:rPr lang="es-ES" dirty="0"/>
              <a:t>Haga clic para modificar el estilo de título del patrón</a:t>
            </a:r>
            <a:endParaRPr lang="es-CO" dirty="0"/>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138773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E36C8401-E755-46DC-8C5D-31843761F4F1}" type="datetimeFigureOut">
              <a:rPr lang="es-CO" smtClean="0"/>
              <a:t>17/11/2019</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169978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E36C8401-E755-46DC-8C5D-31843761F4F1}" type="datetimeFigureOut">
              <a:rPr lang="es-CO" smtClean="0"/>
              <a:t>17/11/2019</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44967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36C8401-E755-46DC-8C5D-31843761F4F1}" type="datetimeFigureOut">
              <a:rPr lang="es-CO" smtClean="0"/>
              <a:t>17/11/2019</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241289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36C8401-E755-46DC-8C5D-31843761F4F1}" type="datetimeFigureOut">
              <a:rPr lang="es-CO" smtClean="0"/>
              <a:t>17/11/2019</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F563E1E-66B8-4086-8AD6-8AA211725274}" type="slidenum">
              <a:rPr lang="es-CO" smtClean="0"/>
              <a:t>‹Nº›</a:t>
            </a:fld>
            <a:endParaRPr lang="es-CO"/>
          </a:p>
        </p:txBody>
      </p:sp>
    </p:spTree>
    <p:extLst>
      <p:ext uri="{BB962C8B-B14F-4D97-AF65-F5344CB8AC3E}">
        <p14:creationId xmlns:p14="http://schemas.microsoft.com/office/powerpoint/2010/main" val="424708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D"/>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200650" y="1247775"/>
            <a:ext cx="6153150" cy="1042988"/>
          </a:xfrm>
          <a:prstGeom prst="rect">
            <a:avLst/>
          </a:prstGeom>
        </p:spPr>
        <p:txBody>
          <a:bodyPr vert="horz" lIns="91440" tIns="45720" rIns="91440" bIns="45720" rtlCol="0" anchor="ctr">
            <a:normAutofit/>
          </a:bodyPr>
          <a:lstStyle/>
          <a:p>
            <a:r>
              <a:rPr lang="es-ES" dirty="0"/>
              <a:t>Título</a:t>
            </a:r>
            <a:endParaRPr lang="es-CO" dirty="0"/>
          </a:p>
        </p:txBody>
      </p:sp>
      <p:sp>
        <p:nvSpPr>
          <p:cNvPr id="3" name="Marcador de texto 2"/>
          <p:cNvSpPr>
            <a:spLocks noGrp="1"/>
          </p:cNvSpPr>
          <p:nvPr>
            <p:ph type="body" idx="1"/>
          </p:nvPr>
        </p:nvSpPr>
        <p:spPr>
          <a:xfrm>
            <a:off x="5200650" y="2781790"/>
            <a:ext cx="6153150" cy="342374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C8401-E755-46DC-8C5D-31843761F4F1}" type="datetimeFigureOut">
              <a:rPr lang="es-CO" smtClean="0"/>
              <a:t>17/11/2019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63E1E-66B8-4086-8AD6-8AA211725274}" type="slidenum">
              <a:rPr lang="es-CO" smtClean="0"/>
              <a:t>‹Nº›</a:t>
            </a:fld>
            <a:endParaRPr lang="es-CO"/>
          </a:p>
        </p:txBody>
      </p:sp>
    </p:spTree>
    <p:extLst>
      <p:ext uri="{BB962C8B-B14F-4D97-AF65-F5344CB8AC3E}">
        <p14:creationId xmlns:p14="http://schemas.microsoft.com/office/powerpoint/2010/main" val="1944023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CFD"/>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5200650" y="1247775"/>
            <a:ext cx="6153150" cy="1042988"/>
          </a:xfrm>
          <a:prstGeom prst="rect">
            <a:avLst/>
          </a:prstGeom>
        </p:spPr>
        <p:txBody>
          <a:bodyPr vert="horz" lIns="91440" tIns="45720" rIns="91440" bIns="45720" rtlCol="0" anchor="ctr">
            <a:normAutofit/>
          </a:bodyPr>
          <a:lstStyle/>
          <a:p>
            <a:r>
              <a:rPr lang="es-ES" dirty="0"/>
              <a:t>Título</a:t>
            </a:r>
            <a:endParaRPr lang="es-CO" dirty="0"/>
          </a:p>
        </p:txBody>
      </p:sp>
      <p:sp>
        <p:nvSpPr>
          <p:cNvPr id="3" name="Marcador de texto 2"/>
          <p:cNvSpPr>
            <a:spLocks noGrp="1"/>
          </p:cNvSpPr>
          <p:nvPr>
            <p:ph type="body" idx="1"/>
          </p:nvPr>
        </p:nvSpPr>
        <p:spPr>
          <a:xfrm>
            <a:off x="5200650" y="2781790"/>
            <a:ext cx="6153150" cy="342374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C8401-E755-46DC-8C5D-31843761F4F1}" type="datetimeFigureOut">
              <a:rPr lang="es-CO" smtClean="0"/>
              <a:t>17/11/2019</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63E1E-66B8-4086-8AD6-8AA211725274}" type="slidenum">
              <a:rPr lang="es-CO" smtClean="0"/>
              <a:t>‹Nº›</a:t>
            </a:fld>
            <a:endParaRPr lang="es-CO"/>
          </a:p>
        </p:txBody>
      </p:sp>
    </p:spTree>
    <p:extLst>
      <p:ext uri="{BB962C8B-B14F-4D97-AF65-F5344CB8AC3E}">
        <p14:creationId xmlns:p14="http://schemas.microsoft.com/office/powerpoint/2010/main" val="4199794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storage.googleapis.com/pnn-web/uploads/2013/10/Informe-de-Rendicion-de-Cuentas-2018-2019-Ver-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921E7ECC-A2FE-44E4-9EF9-94131E4B5EB9}"/>
              </a:ext>
            </a:extLst>
          </p:cNvPr>
          <p:cNvSpPr>
            <a:spLocks noGrp="1"/>
          </p:cNvSpPr>
          <p:nvPr>
            <p:ph type="ctrTitle"/>
          </p:nvPr>
        </p:nvSpPr>
        <p:spPr>
          <a:xfrm>
            <a:off x="4710545" y="2063705"/>
            <a:ext cx="6884940" cy="2185022"/>
          </a:xfrm>
        </p:spPr>
        <p:txBody>
          <a:bodyPr>
            <a:noAutofit/>
          </a:bodyPr>
          <a:lstStyle/>
          <a:p>
            <a:r>
              <a:rPr lang="es-ES" sz="4000" b="1" dirty="0">
                <a:effectLst>
                  <a:outerShdw blurRad="38100" dist="38100" dir="2700000" algn="tl">
                    <a:srgbClr val="000000">
                      <a:alpha val="43137"/>
                    </a:srgbClr>
                  </a:outerShdw>
                </a:effectLst>
              </a:rPr>
              <a:t>Contexto nacional de la financiación de las áreas protegidas. </a:t>
            </a:r>
            <a:br>
              <a:rPr lang="es-ES" sz="4000" b="1" dirty="0">
                <a:effectLst>
                  <a:outerShdw blurRad="38100" dist="38100" dir="2700000" algn="tl">
                    <a:srgbClr val="000000">
                      <a:alpha val="43137"/>
                    </a:srgbClr>
                  </a:outerShdw>
                </a:effectLst>
              </a:rPr>
            </a:br>
            <a:br>
              <a:rPr lang="es-ES" sz="4000" b="1" dirty="0">
                <a:effectLst>
                  <a:outerShdw blurRad="38100" dist="38100" dir="2700000" algn="tl">
                    <a:srgbClr val="000000">
                      <a:alpha val="43137"/>
                    </a:srgbClr>
                  </a:outerShdw>
                </a:effectLst>
              </a:rPr>
            </a:br>
            <a:r>
              <a:rPr lang="es-ES" sz="3200" b="1" dirty="0">
                <a:effectLst>
                  <a:outerShdw blurRad="38100" dist="38100" dir="2700000" algn="tl">
                    <a:srgbClr val="000000">
                      <a:alpha val="43137"/>
                    </a:srgbClr>
                  </a:outerShdw>
                </a:effectLst>
              </a:rPr>
              <a:t>Retos de financiación</a:t>
            </a:r>
            <a:endParaRPr lang="es-CO" sz="3200" b="1" dirty="0">
              <a:effectLst>
                <a:outerShdw blurRad="38100" dist="38100" dir="2700000" algn="tl">
                  <a:srgbClr val="000000">
                    <a:alpha val="43137"/>
                  </a:srgbClr>
                </a:outerShdw>
              </a:effectLst>
            </a:endParaRPr>
          </a:p>
        </p:txBody>
      </p:sp>
      <p:sp>
        <p:nvSpPr>
          <p:cNvPr id="6" name="Subtítulo 5">
            <a:extLst>
              <a:ext uri="{FF2B5EF4-FFF2-40B4-BE49-F238E27FC236}">
                <a16:creationId xmlns:a16="http://schemas.microsoft.com/office/drawing/2014/main" id="{C3436361-73CB-46A9-8387-E7A812D41DC9}"/>
              </a:ext>
            </a:extLst>
          </p:cNvPr>
          <p:cNvSpPr>
            <a:spLocks noGrp="1"/>
          </p:cNvSpPr>
          <p:nvPr>
            <p:ph type="subTitle" idx="1"/>
          </p:nvPr>
        </p:nvSpPr>
        <p:spPr>
          <a:xfrm>
            <a:off x="6807200" y="5597236"/>
            <a:ext cx="4788285" cy="665017"/>
          </a:xfrm>
        </p:spPr>
        <p:txBody>
          <a:bodyPr>
            <a:normAutofit fontScale="62500" lnSpcReduction="20000"/>
          </a:bodyPr>
          <a:lstStyle/>
          <a:p>
            <a:r>
              <a:rPr lang="es-ES" dirty="0"/>
              <a:t>Carlos Mario Tamayo Saldarriaga</a:t>
            </a:r>
          </a:p>
          <a:p>
            <a:r>
              <a:rPr lang="es-ES" dirty="0"/>
              <a:t>Subdirector de Sostenibilidad y Negocios Ambientales </a:t>
            </a:r>
          </a:p>
          <a:p>
            <a:endParaRPr lang="es-CO" dirty="0"/>
          </a:p>
        </p:txBody>
      </p:sp>
    </p:spTree>
    <p:extLst>
      <p:ext uri="{BB962C8B-B14F-4D97-AF65-F5344CB8AC3E}">
        <p14:creationId xmlns:p14="http://schemas.microsoft.com/office/powerpoint/2010/main" val="63015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14399" y="496614"/>
            <a:ext cx="10458995" cy="5632311"/>
          </a:xfrm>
          <a:prstGeom prst="rect">
            <a:avLst/>
          </a:prstGeom>
        </p:spPr>
        <p:txBody>
          <a:bodyPr wrap="square">
            <a:spAutoFit/>
          </a:bodyPr>
          <a:lstStyle/>
          <a:p>
            <a:r>
              <a:rPr lang="es-CO" dirty="0">
                <a:latin typeface="Arial Narrow" panose="020B0606020202030204" pitchFamily="34" charset="0"/>
              </a:rPr>
              <a:t>Grupo 1: ¿Cómo mejorar la eficiencia de las actuales fuentes de financiación del SINAP?</a:t>
            </a:r>
          </a:p>
          <a:p>
            <a:endParaRPr lang="es-CO" dirty="0">
              <a:latin typeface="Arial Narrow" panose="020B0606020202030204" pitchFamily="34" charset="0"/>
            </a:endParaRPr>
          </a:p>
          <a:p>
            <a:r>
              <a:rPr lang="es-CO" dirty="0">
                <a:latin typeface="Arial Narrow" panose="020B0606020202030204" pitchFamily="34" charset="0"/>
              </a:rPr>
              <a:t>El análisis de esquemas de implementación en sinergia (horizontal y vertical) con otras entidades, como es el caso de las alianzas con las RAP y los OCAD del Sistema General de Regalías puede favorecer la financiación de proyectos surgidos desde el seno de los subsistemas regionales. </a:t>
            </a:r>
          </a:p>
          <a:p>
            <a:endParaRPr lang="es-CO" dirty="0">
              <a:latin typeface="Arial Narrow" panose="020B0606020202030204" pitchFamily="34" charset="0"/>
            </a:endParaRPr>
          </a:p>
          <a:p>
            <a:endParaRPr lang="es-CO" dirty="0">
              <a:latin typeface="Arial Narrow" panose="020B0606020202030204" pitchFamily="34" charset="0"/>
            </a:endParaRPr>
          </a:p>
          <a:p>
            <a:r>
              <a:rPr lang="es-CO" dirty="0">
                <a:latin typeface="Arial Narrow" panose="020B0606020202030204" pitchFamily="34" charset="0"/>
              </a:rPr>
              <a:t>Grupo 2: ¿Cómo generar nuevos instrumentos de financiación para el SINAP?</a:t>
            </a:r>
          </a:p>
          <a:p>
            <a:endParaRPr lang="es-CO" dirty="0">
              <a:latin typeface="Arial Narrow" panose="020B0606020202030204" pitchFamily="34" charset="0"/>
            </a:endParaRPr>
          </a:p>
          <a:p>
            <a:r>
              <a:rPr lang="es-CO" dirty="0">
                <a:latin typeface="Arial Narrow" panose="020B0606020202030204" pitchFamily="34" charset="0"/>
              </a:rPr>
              <a:t>La gestión y manejo financiero de las áreas del SPNN sigue un esquema centralizado lo cual contrasta con la ruralidad de su gestión de cara a los entes territoriales, sean estos municipios o gobernaciones. La armonización para el manejo financiero de las áreas protegidas con los entes territoriales puede favorecer la sostenibilidad financiera de la áreas protegidas al permitir el desarrollo de mecanismos de tipo local regional.</a:t>
            </a:r>
          </a:p>
          <a:p>
            <a:endParaRPr lang="es-CO" dirty="0">
              <a:latin typeface="Arial Narrow" panose="020B0606020202030204" pitchFamily="34" charset="0"/>
            </a:endParaRPr>
          </a:p>
          <a:p>
            <a:endParaRPr lang="es-CO" dirty="0">
              <a:latin typeface="Arial Narrow" panose="020B0606020202030204" pitchFamily="34" charset="0"/>
            </a:endParaRPr>
          </a:p>
          <a:p>
            <a:r>
              <a:rPr lang="es-CO" dirty="0">
                <a:latin typeface="Arial Narrow" panose="020B0606020202030204" pitchFamily="34" charset="0"/>
              </a:rPr>
              <a:t>Grupo 3: ¿Cómo analizar la eficiencia de los recursos financieros destinados a las áreas protegidas?</a:t>
            </a:r>
          </a:p>
          <a:p>
            <a:endParaRPr lang="es-CO" dirty="0">
              <a:latin typeface="Arial Narrow" panose="020B0606020202030204" pitchFamily="34" charset="0"/>
            </a:endParaRPr>
          </a:p>
          <a:p>
            <a:r>
              <a:rPr lang="es-CO" dirty="0">
                <a:latin typeface="Arial Narrow" panose="020B0606020202030204" pitchFamily="34" charset="0"/>
              </a:rPr>
              <a:t>La eficiencia de los recursos financieros se puede analizar con base en los resultados e impactos positivos evidenciados con la conservación de las áreas protegidas, con la medición del estado de los recursos naturales, la valoración de los servicios ecosistémicos generados desde las áreas protegidas, el aporte de éstas para la mitigación del cambio climático.  </a:t>
            </a:r>
          </a:p>
        </p:txBody>
      </p:sp>
    </p:spTree>
    <p:extLst>
      <p:ext uri="{BB962C8B-B14F-4D97-AF65-F5344CB8AC3E}">
        <p14:creationId xmlns:p14="http://schemas.microsoft.com/office/powerpoint/2010/main" val="272750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idx="13"/>
          </p:nvPr>
        </p:nvPicPr>
        <p:blipFill>
          <a:blip r:embed="rId2">
            <a:extLst>
              <a:ext uri="{28A0092B-C50C-407E-A947-70E740481C1C}">
                <a14:useLocalDpi xmlns:a14="http://schemas.microsoft.com/office/drawing/2010/main" val="0"/>
              </a:ext>
            </a:extLst>
          </a:blip>
          <a:srcRect l="7454" r="7454"/>
          <a:stretch>
            <a:fillRect/>
          </a:stretch>
        </p:blipFill>
        <p:spPr/>
      </p:pic>
      <p:sp>
        <p:nvSpPr>
          <p:cNvPr id="4" name="CuadroTexto 3">
            <a:extLst>
              <a:ext uri="{FF2B5EF4-FFF2-40B4-BE49-F238E27FC236}">
                <a16:creationId xmlns:a16="http://schemas.microsoft.com/office/drawing/2014/main" id="{44395D93-9B8A-4C21-8FD1-92453992B538}"/>
              </a:ext>
            </a:extLst>
          </p:cNvPr>
          <p:cNvSpPr txBox="1"/>
          <p:nvPr/>
        </p:nvSpPr>
        <p:spPr>
          <a:xfrm>
            <a:off x="5109152" y="2530763"/>
            <a:ext cx="6336145" cy="2585323"/>
          </a:xfrm>
          <a:prstGeom prst="rect">
            <a:avLst/>
          </a:prstGeom>
          <a:noFill/>
        </p:spPr>
        <p:txBody>
          <a:bodyPr wrap="square" rtlCol="0">
            <a:spAutoFit/>
          </a:bodyPr>
          <a:lstStyle/>
          <a:p>
            <a:pPr marL="342900" indent="-342900" defTabSz="360363">
              <a:buClr>
                <a:srgbClr val="F42F63"/>
              </a:buClr>
              <a:buFont typeface="+mj-lt"/>
              <a:buAutoNum type="arabicPeriod"/>
            </a:pPr>
            <a:r>
              <a:rPr lang="es-CO" dirty="0"/>
              <a:t>Introducción</a:t>
            </a:r>
          </a:p>
          <a:p>
            <a:pPr marL="342900" indent="-342900" defTabSz="360363">
              <a:buClr>
                <a:srgbClr val="F42F63"/>
              </a:buClr>
              <a:buFont typeface="+mj-lt"/>
              <a:buAutoNum type="arabicPeriod"/>
            </a:pPr>
            <a:endParaRPr lang="es-CO" dirty="0"/>
          </a:p>
          <a:p>
            <a:pPr marL="342900" indent="-342900" defTabSz="360363">
              <a:buClr>
                <a:srgbClr val="F42F63"/>
              </a:buClr>
              <a:buFont typeface="+mj-lt"/>
              <a:buAutoNum type="arabicPeriod"/>
            </a:pPr>
            <a:r>
              <a:rPr lang="es-CO" dirty="0"/>
              <a:t>La brecha financiera del Sistema Nacional de Áreas Protegidas – SINAP.</a:t>
            </a:r>
          </a:p>
          <a:p>
            <a:pPr marL="342900" indent="-342900">
              <a:buClr>
                <a:srgbClr val="F42F63"/>
              </a:buClr>
              <a:buFont typeface="+mj-lt"/>
              <a:buAutoNum type="arabicPeriod"/>
            </a:pPr>
            <a:endParaRPr lang="es-CO" dirty="0"/>
          </a:p>
          <a:p>
            <a:pPr marL="342900" indent="-342900">
              <a:buClr>
                <a:srgbClr val="F42F63"/>
              </a:buClr>
              <a:buFont typeface="+mj-lt"/>
              <a:buAutoNum type="arabicPeriod"/>
            </a:pPr>
            <a:r>
              <a:rPr lang="es-ES" dirty="0"/>
              <a:t>La brecha financiera de las áreas protegidas del Sistema de Parques Nacionales Naturales de Colombia – SPNNC.</a:t>
            </a:r>
          </a:p>
          <a:p>
            <a:pPr marL="342900" indent="-342900">
              <a:buClr>
                <a:srgbClr val="F42F63"/>
              </a:buClr>
              <a:buFont typeface="+mj-lt"/>
              <a:buAutoNum type="arabicPeriod"/>
            </a:pPr>
            <a:endParaRPr lang="es-ES" dirty="0"/>
          </a:p>
          <a:p>
            <a:pPr marL="342900" indent="-342900">
              <a:buClr>
                <a:srgbClr val="F42F63"/>
              </a:buClr>
              <a:buFont typeface="+mj-lt"/>
              <a:buAutoNum type="arabicPeriod"/>
            </a:pPr>
            <a:r>
              <a:rPr lang="es-ES" dirty="0"/>
              <a:t>Mecanismos de financiación</a:t>
            </a:r>
            <a:endParaRPr lang="es-CO" dirty="0"/>
          </a:p>
        </p:txBody>
      </p:sp>
      <p:sp>
        <p:nvSpPr>
          <p:cNvPr id="9" name="Título 8">
            <a:extLst>
              <a:ext uri="{FF2B5EF4-FFF2-40B4-BE49-F238E27FC236}">
                <a16:creationId xmlns:a16="http://schemas.microsoft.com/office/drawing/2014/main" id="{296EB4CB-D282-4AB8-B3FC-B663A3EE67D0}"/>
              </a:ext>
            </a:extLst>
          </p:cNvPr>
          <p:cNvSpPr>
            <a:spLocks noGrp="1"/>
          </p:cNvSpPr>
          <p:nvPr>
            <p:ph type="title"/>
          </p:nvPr>
        </p:nvSpPr>
        <p:spPr/>
        <p:txBody>
          <a:bodyPr/>
          <a:lstStyle/>
          <a:p>
            <a:r>
              <a:rPr lang="es-ES" b="1" dirty="0"/>
              <a:t>Contenido</a:t>
            </a:r>
            <a:endParaRPr lang="es-CO" b="1" dirty="0"/>
          </a:p>
        </p:txBody>
      </p:sp>
    </p:spTree>
    <p:extLst>
      <p:ext uri="{BB962C8B-B14F-4D97-AF65-F5344CB8AC3E}">
        <p14:creationId xmlns:p14="http://schemas.microsoft.com/office/powerpoint/2010/main" val="146955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CuadroTexto"/>
          <p:cNvSpPr txBox="1">
            <a:spLocks noChangeArrowheads="1"/>
          </p:cNvSpPr>
          <p:nvPr/>
        </p:nvSpPr>
        <p:spPr bwMode="auto">
          <a:xfrm>
            <a:off x="8507582" y="2080580"/>
            <a:ext cx="2337752" cy="720272"/>
          </a:xfrm>
          <a:prstGeom prst="rect">
            <a:avLst/>
          </a:prstGeom>
          <a:solidFill>
            <a:srgbClr val="506077"/>
          </a:solidFill>
          <a:ln>
            <a:noFill/>
          </a:ln>
        </p:spPr>
        <p:txBody>
          <a:bodyPr wrap="square" anchor="ctr" anchorCtr="0">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Valoraciones de Servicios Ecosistémicos y Alianzas Beneficiarios</a:t>
            </a:r>
            <a:endParaRPr kumimoji="0" lang="es-CO" sz="1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3" name="10 CuadroTexto"/>
          <p:cNvSpPr txBox="1">
            <a:spLocks noChangeArrowheads="1"/>
          </p:cNvSpPr>
          <p:nvPr/>
        </p:nvSpPr>
        <p:spPr bwMode="auto">
          <a:xfrm>
            <a:off x="8507581" y="3016877"/>
            <a:ext cx="2337753" cy="576063"/>
          </a:xfrm>
          <a:prstGeom prst="rect">
            <a:avLst/>
          </a:prstGeom>
          <a:solidFill>
            <a:srgbClr val="506077"/>
          </a:solidFill>
          <a:ln>
            <a:noFill/>
          </a:ln>
        </p:spPr>
        <p:txBody>
          <a:bodyPr wrap="square" anchor="ctr" anchorCtr="0">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Cálculo y Análisis de la Brecha Financiera</a:t>
            </a:r>
            <a:endParaRPr kumimoji="0" lang="es-CO" sz="1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4" name="10 CuadroTexto"/>
          <p:cNvSpPr txBox="1">
            <a:spLocks noChangeArrowheads="1"/>
          </p:cNvSpPr>
          <p:nvPr/>
        </p:nvSpPr>
        <p:spPr bwMode="auto">
          <a:xfrm>
            <a:off x="8507581" y="3808964"/>
            <a:ext cx="2337754" cy="1071389"/>
          </a:xfrm>
          <a:prstGeom prst="rect">
            <a:avLst/>
          </a:prstGeom>
          <a:solidFill>
            <a:srgbClr val="506077"/>
          </a:solidFill>
          <a:ln>
            <a:noFill/>
          </a:ln>
        </p:spPr>
        <p:txBody>
          <a:bodyPr wrap="square" anchor="ctr" anchorCtr="0">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Mecanismos Económicos ajustados y diseñados: </a:t>
            </a:r>
            <a:r>
              <a:rPr kumimoji="0" lang="es-ES" sz="14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Fortalecimiento Institucional, Técnico y Financiero</a:t>
            </a:r>
            <a:endParaRPr kumimoji="0" lang="es-CO" sz="1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5" name="10 CuadroTexto"/>
          <p:cNvSpPr txBox="1">
            <a:spLocks noChangeArrowheads="1"/>
          </p:cNvSpPr>
          <p:nvPr/>
        </p:nvSpPr>
        <p:spPr bwMode="auto">
          <a:xfrm>
            <a:off x="8507581" y="5070304"/>
            <a:ext cx="2337753" cy="616550"/>
          </a:xfrm>
          <a:prstGeom prst="rect">
            <a:avLst/>
          </a:prstGeom>
          <a:solidFill>
            <a:srgbClr val="506077"/>
          </a:solidFill>
          <a:ln>
            <a:noFill/>
          </a:ln>
        </p:spPr>
        <p:txBody>
          <a:bodyPr wrap="square" anchor="ctr" anchorCtr="0">
            <a:no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Articulación con SIRAP: </a:t>
            </a:r>
            <a:r>
              <a:rPr kumimoji="0" lang="es-ES" sz="1400" b="0" i="0" u="none" strike="noStrike" kern="1200" cap="none" spc="0" normalizeH="0" baseline="0" noProof="0" dirty="0">
                <a:ln>
                  <a:noFill/>
                </a:ln>
                <a:solidFill>
                  <a:srgbClr val="FFFFFF"/>
                </a:solidFill>
                <a:effectLst/>
                <a:uLnTx/>
                <a:uFillTx/>
                <a:latin typeface="Calibri" panose="020F0502020204030204"/>
                <a:ea typeface="Verdana" panose="020B0604030504040204" pitchFamily="34" charset="0"/>
                <a:cs typeface="Verdana" panose="020B0604030504040204" pitchFamily="34" charset="0"/>
              </a:rPr>
              <a:t>Pacífico, Caribe, Orinoquía y Eje Cafetero</a:t>
            </a:r>
            <a:endParaRPr kumimoji="0" lang="es-CO" sz="1400" b="0"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7279" y="1705830"/>
            <a:ext cx="3484137" cy="4932130"/>
          </a:xfrm>
          <a:prstGeom prst="rect">
            <a:avLst/>
          </a:prstGeom>
        </p:spPr>
      </p:pic>
      <p:sp>
        <p:nvSpPr>
          <p:cNvPr id="9" name="6 CuadroTexto"/>
          <p:cNvSpPr txBox="1">
            <a:spLocks noChangeArrowheads="1"/>
          </p:cNvSpPr>
          <p:nvPr/>
        </p:nvSpPr>
        <p:spPr bwMode="auto">
          <a:xfrm>
            <a:off x="2288256" y="729344"/>
            <a:ext cx="74311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2114" rtl="0" eaLnBrk="0" fontAlgn="base" latinLnBrk="0" hangingPunct="0">
              <a:lnSpc>
                <a:spcPct val="100000"/>
              </a:lnSpc>
              <a:spcBef>
                <a:spcPct val="20000"/>
              </a:spcBef>
              <a:spcAft>
                <a:spcPct val="0"/>
              </a:spcAft>
              <a:buClrTx/>
              <a:buSzTx/>
              <a:buFont typeface="Arial" panose="020B0604020202020204" pitchFamily="34" charset="0"/>
              <a:buNone/>
              <a:tabLst/>
              <a:defRPr/>
            </a:pPr>
            <a:r>
              <a:rPr lang="es-CO" altLang="es-CO" b="1" dirty="0">
                <a:solidFill>
                  <a:srgbClr val="004A84"/>
                </a:solidFill>
                <a:latin typeface="Calibri" panose="020F0502020204030204"/>
                <a:ea typeface="ＭＳ Ｐゴシック" panose="020B0600070205080204" pitchFamily="34" charset="-128"/>
              </a:rPr>
              <a:t>1. Introducción</a:t>
            </a:r>
            <a:endParaRPr kumimoji="0" lang="es-CO" altLang="es-CO" sz="3200" b="1" i="0" u="none" strike="noStrike" kern="1200" cap="none" spc="0" normalizeH="0" baseline="0" noProof="0" dirty="0">
              <a:ln>
                <a:noFill/>
              </a:ln>
              <a:solidFill>
                <a:srgbClr val="004A84"/>
              </a:solidFill>
              <a:effectLst/>
              <a:uLnTx/>
              <a:uFillTx/>
              <a:latin typeface="Calibri" panose="020F0502020204030204"/>
              <a:ea typeface="ＭＳ Ｐゴシック" panose="020B0600070205080204" pitchFamily="34" charset="-128"/>
              <a:cs typeface="+mn-cs"/>
            </a:endParaRPr>
          </a:p>
        </p:txBody>
      </p:sp>
      <p:pic>
        <p:nvPicPr>
          <p:cNvPr id="12" name="Imagen 11">
            <a:extLst>
              <a:ext uri="{FF2B5EF4-FFF2-40B4-BE49-F238E27FC236}">
                <a16:creationId xmlns:a16="http://schemas.microsoft.com/office/drawing/2014/main" id="{8BEEBEDC-4F95-4324-8152-9D13AEA9A6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365" r="20416"/>
          <a:stretch/>
        </p:blipFill>
        <p:spPr>
          <a:xfrm>
            <a:off x="0" y="-124092"/>
            <a:ext cx="3677587" cy="6858000"/>
          </a:xfrm>
          <a:prstGeom prst="rect">
            <a:avLst/>
          </a:prstGeom>
        </p:spPr>
      </p:pic>
    </p:spTree>
    <p:extLst>
      <p:ext uri="{BB962C8B-B14F-4D97-AF65-F5344CB8AC3E}">
        <p14:creationId xmlns:p14="http://schemas.microsoft.com/office/powerpoint/2010/main" val="28742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4">
            <a:extLst>
              <a:ext uri="{FF2B5EF4-FFF2-40B4-BE49-F238E27FC236}">
                <a16:creationId xmlns:a16="http://schemas.microsoft.com/office/drawing/2014/main" id="{626D949C-6256-4955-A094-D49C6BFBD0E3}"/>
              </a:ext>
            </a:extLst>
          </p:cNvPr>
          <p:cNvSpPr>
            <a:spLocks noGrp="1"/>
          </p:cNvSpPr>
          <p:nvPr>
            <p:ph type="title"/>
          </p:nvPr>
        </p:nvSpPr>
        <p:spPr>
          <a:xfrm>
            <a:off x="942110" y="241015"/>
            <a:ext cx="7925772" cy="1042988"/>
          </a:xfrm>
        </p:spPr>
        <p:txBody>
          <a:bodyPr>
            <a:normAutofit/>
          </a:bodyPr>
          <a:lstStyle/>
          <a:p>
            <a:r>
              <a:rPr lang="es-ES" b="1" dirty="0">
                <a:effectLst>
                  <a:outerShdw blurRad="38100" dist="38100" dir="2700000" algn="tl">
                    <a:srgbClr val="000000">
                      <a:alpha val="43137"/>
                    </a:srgbClr>
                  </a:outerShdw>
                </a:effectLst>
              </a:rPr>
              <a:t>2. La brecha financiera del SINAP</a:t>
            </a:r>
            <a:endParaRPr lang="es-CO" b="1" dirty="0">
              <a:effectLst>
                <a:outerShdw blurRad="38100" dist="38100" dir="2700000" algn="tl">
                  <a:srgbClr val="000000">
                    <a:alpha val="43137"/>
                  </a:srgbClr>
                </a:outerShdw>
              </a:effectLst>
            </a:endParaRPr>
          </a:p>
        </p:txBody>
      </p:sp>
      <p:graphicFrame>
        <p:nvGraphicFramePr>
          <p:cNvPr id="19" name="Tabla 18">
            <a:extLst>
              <a:ext uri="{FF2B5EF4-FFF2-40B4-BE49-F238E27FC236}">
                <a16:creationId xmlns:a16="http://schemas.microsoft.com/office/drawing/2014/main" id="{3D5E58A7-B46E-4C27-8B47-C663CCFED5D5}"/>
              </a:ext>
            </a:extLst>
          </p:cNvPr>
          <p:cNvGraphicFramePr>
            <a:graphicFrameLocks noGrp="1"/>
          </p:cNvGraphicFramePr>
          <p:nvPr>
            <p:extLst>
              <p:ext uri="{D42A27DB-BD31-4B8C-83A1-F6EECF244321}">
                <p14:modId xmlns:p14="http://schemas.microsoft.com/office/powerpoint/2010/main" val="724152961"/>
              </p:ext>
            </p:extLst>
          </p:nvPr>
        </p:nvGraphicFramePr>
        <p:xfrm>
          <a:off x="1836088" y="2279076"/>
          <a:ext cx="6764835" cy="3151905"/>
        </p:xfrm>
        <a:graphic>
          <a:graphicData uri="http://schemas.openxmlformats.org/drawingml/2006/table">
            <a:tbl>
              <a:tblPr firstRow="1" firstCol="1" bandRow="1">
                <a:tableStyleId>{72833802-FEF1-4C79-8D5D-14CF1EAF98D9}</a:tableStyleId>
              </a:tblPr>
              <a:tblGrid>
                <a:gridCol w="4416932">
                  <a:extLst>
                    <a:ext uri="{9D8B030D-6E8A-4147-A177-3AD203B41FA5}">
                      <a16:colId xmlns:a16="http://schemas.microsoft.com/office/drawing/2014/main" val="20000"/>
                    </a:ext>
                  </a:extLst>
                </a:gridCol>
                <a:gridCol w="2347903">
                  <a:extLst>
                    <a:ext uri="{9D8B030D-6E8A-4147-A177-3AD203B41FA5}">
                      <a16:colId xmlns:a16="http://schemas.microsoft.com/office/drawing/2014/main" val="20001"/>
                    </a:ext>
                  </a:extLst>
                </a:gridCol>
              </a:tblGrid>
              <a:tr h="730769">
                <a:tc>
                  <a:txBody>
                    <a:bodyPr/>
                    <a:lstStyle/>
                    <a:p>
                      <a:pPr algn="ctr" fontAlgn="auto">
                        <a:lnSpc>
                          <a:spcPct val="107000"/>
                        </a:lnSpc>
                        <a:spcAft>
                          <a:spcPts val="0"/>
                        </a:spcAft>
                      </a:pPr>
                      <a:r>
                        <a:rPr lang="es-CO" sz="2000" dirty="0">
                          <a:effectLst/>
                          <a:latin typeface="+mn-lt"/>
                          <a:cs typeface="Calibri" panose="020F0502020204030204" pitchFamily="34" charset="0"/>
                        </a:rPr>
                        <a:t> Para </a:t>
                      </a:r>
                      <a:r>
                        <a:rPr lang="es-CO" sz="2000" b="1" kern="1200" dirty="0">
                          <a:solidFill>
                            <a:schemeClr val="bg1"/>
                          </a:solidFill>
                          <a:effectLst/>
                          <a:latin typeface="+mn-lt"/>
                          <a:ea typeface="+mn-ea"/>
                          <a:cs typeface="Calibri" panose="020F0502020204030204" pitchFamily="34" charset="0"/>
                        </a:rPr>
                        <a:t>566 áreas y 13.467.797 has </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auto">
                        <a:lnSpc>
                          <a:spcPct val="107000"/>
                        </a:lnSpc>
                        <a:spcAft>
                          <a:spcPts val="0"/>
                        </a:spcAft>
                      </a:pPr>
                      <a:r>
                        <a:rPr lang="es-CO" sz="2000" dirty="0">
                          <a:effectLst/>
                          <a:latin typeface="+mn-lt"/>
                          <a:cs typeface="Calibri" panose="020F0502020204030204" pitchFamily="34" charset="0"/>
                        </a:rPr>
                        <a:t>Estimaciones </a:t>
                      </a:r>
                    </a:p>
                    <a:p>
                      <a:pPr algn="ctr" fontAlgn="auto">
                        <a:lnSpc>
                          <a:spcPct val="107000"/>
                        </a:lnSpc>
                        <a:spcAft>
                          <a:spcPts val="0"/>
                        </a:spcAft>
                      </a:pPr>
                      <a:r>
                        <a:rPr lang="es-CO" sz="2000" dirty="0">
                          <a:effectLst/>
                          <a:latin typeface="+mn-lt"/>
                          <a:cs typeface="Calibri" panose="020F0502020204030204" pitchFamily="34" charset="0"/>
                        </a:rPr>
                        <a:t>SINAP - US$</a:t>
                      </a:r>
                      <a:endParaRPr lang="es-CO" sz="200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extLst>
                  <a:ext uri="{0D108BD9-81ED-4DB2-BD59-A6C34878D82A}">
                    <a16:rowId xmlns:a16="http://schemas.microsoft.com/office/drawing/2014/main" val="10000"/>
                  </a:ext>
                </a:extLst>
              </a:tr>
              <a:tr h="428172">
                <a:tc>
                  <a:txBody>
                    <a:bodyPr/>
                    <a:lstStyle/>
                    <a:p>
                      <a:pPr algn="l" fontAlgn="auto">
                        <a:lnSpc>
                          <a:spcPct val="107000"/>
                        </a:lnSpc>
                        <a:spcAft>
                          <a:spcPts val="0"/>
                        </a:spcAft>
                      </a:pPr>
                      <a:r>
                        <a:rPr lang="es-CO" sz="1800" b="0" dirty="0">
                          <a:effectLst/>
                          <a:latin typeface="+mn-lt"/>
                          <a:cs typeface="Calibri" panose="020F0502020204030204" pitchFamily="34" charset="0"/>
                        </a:rPr>
                        <a:t>Ingresos estimados </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1800" b="0" dirty="0">
                          <a:effectLst/>
                          <a:latin typeface="+mn-lt"/>
                          <a:cs typeface="Calibri" panose="020F0502020204030204" pitchFamily="34" charset="0"/>
                        </a:rPr>
                        <a:t>40.521.658</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9208">
                <a:tc>
                  <a:txBody>
                    <a:bodyPr/>
                    <a:lstStyle/>
                    <a:p>
                      <a:pPr algn="l" fontAlgn="auto">
                        <a:lnSpc>
                          <a:spcPct val="107000"/>
                        </a:lnSpc>
                        <a:spcAft>
                          <a:spcPts val="0"/>
                        </a:spcAft>
                      </a:pPr>
                      <a:r>
                        <a:rPr lang="es-CO" sz="1800" b="0" dirty="0">
                          <a:effectLst/>
                          <a:latin typeface="+mn-lt"/>
                          <a:cs typeface="Calibri" panose="020F0502020204030204" pitchFamily="34" charset="0"/>
                        </a:rPr>
                        <a:t>Necesidades escenario básico </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1800" b="0" dirty="0">
                          <a:effectLst/>
                          <a:latin typeface="+mn-lt"/>
                          <a:cs typeface="Calibri" panose="020F0502020204030204" pitchFamily="34" charset="0"/>
                        </a:rPr>
                        <a:t>184.345.503</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0">
                <a:tc>
                  <a:txBody>
                    <a:bodyPr/>
                    <a:lstStyle/>
                    <a:p>
                      <a:pPr algn="l" fontAlgn="auto">
                        <a:lnSpc>
                          <a:spcPct val="107000"/>
                        </a:lnSpc>
                        <a:spcAft>
                          <a:spcPts val="0"/>
                        </a:spcAft>
                      </a:pPr>
                      <a:r>
                        <a:rPr lang="es-CO" sz="1800" b="0" dirty="0">
                          <a:solidFill>
                            <a:srgbClr val="F42F63"/>
                          </a:solidFill>
                          <a:effectLst/>
                          <a:latin typeface="+mn-lt"/>
                          <a:cs typeface="Calibri" panose="020F0502020204030204" pitchFamily="34" charset="0"/>
                        </a:rPr>
                        <a:t>Brecha financiera escenario básico    </a:t>
                      </a:r>
                      <a:endParaRPr lang="es-CO" sz="1800" b="0" dirty="0">
                        <a:solidFill>
                          <a:srgbClr val="F42F63"/>
                        </a:solidFill>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1800" b="0" dirty="0">
                          <a:solidFill>
                            <a:srgbClr val="F42F63"/>
                          </a:solidFill>
                          <a:effectLst/>
                          <a:latin typeface="+mn-lt"/>
                          <a:cs typeface="Calibri" panose="020F0502020204030204" pitchFamily="34" charset="0"/>
                        </a:rPr>
                        <a:t>143.823.845</a:t>
                      </a:r>
                      <a:endParaRPr lang="es-CO" sz="1800" b="0" dirty="0">
                        <a:solidFill>
                          <a:srgbClr val="F42F63"/>
                        </a:solidFill>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216">
                <a:tc>
                  <a:txBody>
                    <a:bodyPr/>
                    <a:lstStyle/>
                    <a:p>
                      <a:pPr algn="l" fontAlgn="auto">
                        <a:lnSpc>
                          <a:spcPct val="107000"/>
                        </a:lnSpc>
                        <a:spcAft>
                          <a:spcPts val="0"/>
                        </a:spcAft>
                      </a:pPr>
                      <a:r>
                        <a:rPr lang="es-ES" sz="1800" b="0" dirty="0">
                          <a:effectLst/>
                          <a:latin typeface="+mn-lt"/>
                          <a:cs typeface="Calibri" panose="020F0502020204030204" pitchFamily="34" charset="0"/>
                        </a:rPr>
                        <a:t>Necesidades escenario óptimo </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1800" b="0" dirty="0">
                          <a:effectLst/>
                          <a:latin typeface="+mn-lt"/>
                          <a:cs typeface="Calibri" panose="020F0502020204030204" pitchFamily="34" charset="0"/>
                        </a:rPr>
                        <a:t>331.494.515</a:t>
                      </a:r>
                      <a:endParaRPr lang="es-CO" sz="18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31845">
                <a:tc>
                  <a:txBody>
                    <a:bodyPr/>
                    <a:lstStyle/>
                    <a:p>
                      <a:pPr algn="l" fontAlgn="auto">
                        <a:lnSpc>
                          <a:spcPct val="107000"/>
                        </a:lnSpc>
                        <a:spcAft>
                          <a:spcPts val="0"/>
                        </a:spcAft>
                      </a:pPr>
                      <a:r>
                        <a:rPr lang="es-ES" sz="1800" b="0" dirty="0">
                          <a:solidFill>
                            <a:srgbClr val="F42F63"/>
                          </a:solidFill>
                          <a:effectLst/>
                          <a:latin typeface="+mn-lt"/>
                          <a:cs typeface="Calibri" panose="020F0502020204030204" pitchFamily="34" charset="0"/>
                        </a:rPr>
                        <a:t>Brecha financiera escenario óptimo</a:t>
                      </a:r>
                      <a:endParaRPr lang="es-CO" sz="1800" b="0" dirty="0">
                        <a:solidFill>
                          <a:srgbClr val="F42F63"/>
                        </a:solidFill>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1800" b="0" dirty="0">
                          <a:solidFill>
                            <a:srgbClr val="F42F63"/>
                          </a:solidFill>
                          <a:effectLst/>
                          <a:latin typeface="+mn-lt"/>
                          <a:cs typeface="Calibri" panose="020F0502020204030204" pitchFamily="34" charset="0"/>
                        </a:rPr>
                        <a:t>290.972.858</a:t>
                      </a:r>
                      <a:endParaRPr lang="es-CO" sz="1800" b="0" dirty="0">
                        <a:solidFill>
                          <a:srgbClr val="F42F63"/>
                        </a:solidFill>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3495">
                <a:tc>
                  <a:txBody>
                    <a:bodyPr/>
                    <a:lstStyle/>
                    <a:p>
                      <a:pPr algn="ctr" fontAlgn="auto">
                        <a:lnSpc>
                          <a:spcPct val="107000"/>
                        </a:lnSpc>
                        <a:spcAft>
                          <a:spcPts val="0"/>
                        </a:spcAft>
                      </a:pPr>
                      <a:r>
                        <a:rPr lang="es-CO" sz="900" b="0" dirty="0">
                          <a:effectLst/>
                          <a:latin typeface="+mn-lt"/>
                          <a:cs typeface="Calibri" panose="020F0502020204030204" pitchFamily="34" charset="0"/>
                        </a:rPr>
                        <a:t>TRM promedio   $/US$ - Fuente: Banco de la República – Vigencia 2012</a:t>
                      </a:r>
                      <a:endParaRPr lang="es-CO" sz="14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ES" sz="900" b="0" dirty="0">
                          <a:effectLst/>
                          <a:latin typeface="+mn-lt"/>
                          <a:cs typeface="Calibri" panose="020F0502020204030204" pitchFamily="34" charset="0"/>
                        </a:rPr>
                        <a:t>2.800,00</a:t>
                      </a:r>
                      <a:endParaRPr lang="es-CO" sz="1400" b="0" dirty="0">
                        <a:effectLst/>
                        <a:latin typeface="+mn-lt"/>
                        <a:ea typeface="Times New Roman" panose="02020603050405020304" pitchFamily="18" charset="0"/>
                        <a:cs typeface="Calibri" panose="020F0502020204030204" pitchFamily="34"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0" name="Llamada rectangular redondeada 21">
            <a:extLst>
              <a:ext uri="{FF2B5EF4-FFF2-40B4-BE49-F238E27FC236}">
                <a16:creationId xmlns:a16="http://schemas.microsoft.com/office/drawing/2014/main" id="{8BD92530-720E-4344-B4E3-0E54F7791F0D}"/>
              </a:ext>
            </a:extLst>
          </p:cNvPr>
          <p:cNvSpPr/>
          <p:nvPr/>
        </p:nvSpPr>
        <p:spPr>
          <a:xfrm>
            <a:off x="8867881" y="3672590"/>
            <a:ext cx="2603832" cy="577671"/>
          </a:xfrm>
          <a:prstGeom prst="wedgeRoundRectCallout">
            <a:avLst>
              <a:gd name="adj1" fmla="val -54850"/>
              <a:gd name="adj2" fmla="val 19150"/>
              <a:gd name="adj3" fmla="val 16667"/>
            </a:avLst>
          </a:prstGeom>
          <a:solidFill>
            <a:srgbClr val="F42F6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solidFill>
                  <a:schemeClr val="bg1"/>
                </a:solidFill>
                <a:latin typeface="+mj-lt"/>
              </a:rPr>
              <a:t>78% de las necesidades</a:t>
            </a:r>
          </a:p>
        </p:txBody>
      </p:sp>
      <p:sp>
        <p:nvSpPr>
          <p:cNvPr id="24" name="Llamada rectangular redondeada 22">
            <a:extLst>
              <a:ext uri="{FF2B5EF4-FFF2-40B4-BE49-F238E27FC236}">
                <a16:creationId xmlns:a16="http://schemas.microsoft.com/office/drawing/2014/main" id="{650C7FFB-755A-41E3-B399-ED4B14E1AE42}"/>
              </a:ext>
            </a:extLst>
          </p:cNvPr>
          <p:cNvSpPr/>
          <p:nvPr/>
        </p:nvSpPr>
        <p:spPr>
          <a:xfrm>
            <a:off x="8867881" y="4770955"/>
            <a:ext cx="2603832" cy="439548"/>
          </a:xfrm>
          <a:prstGeom prst="wedgeRoundRectCallout">
            <a:avLst>
              <a:gd name="adj1" fmla="val -54545"/>
              <a:gd name="adj2" fmla="val 17058"/>
              <a:gd name="adj3" fmla="val 16667"/>
            </a:avLst>
          </a:prstGeom>
          <a:solidFill>
            <a:srgbClr val="F42F6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CO" b="1" dirty="0">
                <a:solidFill>
                  <a:schemeClr val="bg1"/>
                </a:solidFill>
                <a:latin typeface="+mj-lt"/>
              </a:rPr>
              <a:t>88% de las necesidades</a:t>
            </a:r>
          </a:p>
        </p:txBody>
      </p:sp>
      <p:sp>
        <p:nvSpPr>
          <p:cNvPr id="25" name="Llamada rectangular redondeada 23">
            <a:extLst>
              <a:ext uri="{FF2B5EF4-FFF2-40B4-BE49-F238E27FC236}">
                <a16:creationId xmlns:a16="http://schemas.microsoft.com/office/drawing/2014/main" id="{7FD0A7B8-432F-4442-8278-B72D6AD9D121}"/>
              </a:ext>
            </a:extLst>
          </p:cNvPr>
          <p:cNvSpPr/>
          <p:nvPr/>
        </p:nvSpPr>
        <p:spPr>
          <a:xfrm>
            <a:off x="8867881" y="2638269"/>
            <a:ext cx="2603832" cy="790731"/>
          </a:xfrm>
          <a:prstGeom prst="wedgeRoundRectCallout">
            <a:avLst>
              <a:gd name="adj1" fmla="val -55192"/>
              <a:gd name="adj2" fmla="val 22993"/>
              <a:gd name="adj3" fmla="val 16667"/>
            </a:avLst>
          </a:prstGeom>
          <a:solidFill>
            <a:srgbClr val="F42F63"/>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CO" b="1" dirty="0">
                <a:solidFill>
                  <a:schemeClr val="bg1"/>
                </a:solidFill>
                <a:latin typeface="+mj-lt"/>
              </a:rPr>
              <a:t>Debe incrementarse en 3,5 y 7,2 para suplir las brechas respectivas</a:t>
            </a:r>
          </a:p>
        </p:txBody>
      </p:sp>
      <p:sp>
        <p:nvSpPr>
          <p:cNvPr id="26" name="CuadroTexto 25">
            <a:extLst>
              <a:ext uri="{FF2B5EF4-FFF2-40B4-BE49-F238E27FC236}">
                <a16:creationId xmlns:a16="http://schemas.microsoft.com/office/drawing/2014/main" id="{FB9CFD48-C582-4AA4-97AC-4E742A95E17B}"/>
              </a:ext>
            </a:extLst>
          </p:cNvPr>
          <p:cNvSpPr txBox="1"/>
          <p:nvPr/>
        </p:nvSpPr>
        <p:spPr>
          <a:xfrm>
            <a:off x="1836088" y="5430981"/>
            <a:ext cx="1774845" cy="253916"/>
          </a:xfrm>
          <a:prstGeom prst="rect">
            <a:avLst/>
          </a:prstGeom>
          <a:noFill/>
        </p:spPr>
        <p:txBody>
          <a:bodyPr wrap="none" rtlCol="0">
            <a:spAutoFit/>
          </a:bodyPr>
          <a:lstStyle/>
          <a:p>
            <a:r>
              <a:rPr lang="es-CO" sz="1050" dirty="0"/>
              <a:t>Fuente: RUNAP abril de 2013</a:t>
            </a:r>
          </a:p>
        </p:txBody>
      </p:sp>
    </p:spTree>
    <p:extLst>
      <p:ext uri="{BB962C8B-B14F-4D97-AF65-F5344CB8AC3E}">
        <p14:creationId xmlns:p14="http://schemas.microsoft.com/office/powerpoint/2010/main" val="210576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4">
            <a:extLst>
              <a:ext uri="{FF2B5EF4-FFF2-40B4-BE49-F238E27FC236}">
                <a16:creationId xmlns:a16="http://schemas.microsoft.com/office/drawing/2014/main" id="{5E010A4E-8E23-44C4-9745-B3AF33F67A3F}"/>
              </a:ext>
            </a:extLst>
          </p:cNvPr>
          <p:cNvSpPr>
            <a:spLocks noGrp="1"/>
          </p:cNvSpPr>
          <p:nvPr>
            <p:ph type="title"/>
          </p:nvPr>
        </p:nvSpPr>
        <p:spPr>
          <a:xfrm>
            <a:off x="311369" y="241015"/>
            <a:ext cx="11569262" cy="1042988"/>
          </a:xfrm>
        </p:spPr>
        <p:txBody>
          <a:bodyPr>
            <a:noAutofit/>
          </a:bodyPr>
          <a:lstStyle/>
          <a:p>
            <a:r>
              <a:rPr lang="es-ES" sz="3600" b="1" dirty="0">
                <a:effectLst>
                  <a:outerShdw blurRad="38100" dist="38100" dir="2700000" algn="tl">
                    <a:srgbClr val="000000">
                      <a:alpha val="43137"/>
                    </a:srgbClr>
                  </a:outerShdw>
                </a:effectLst>
              </a:rPr>
              <a:t>3. La brecha financiera de las áreas protegidas del SPNN</a:t>
            </a:r>
            <a:endParaRPr lang="es-CO" sz="3600" b="1" dirty="0">
              <a:effectLst>
                <a:outerShdw blurRad="38100" dist="38100" dir="2700000" algn="tl">
                  <a:srgbClr val="000000">
                    <a:alpha val="43137"/>
                  </a:srgbClr>
                </a:outerShdw>
              </a:effectLst>
            </a:endParaRPr>
          </a:p>
        </p:txBody>
      </p:sp>
      <p:graphicFrame>
        <p:nvGraphicFramePr>
          <p:cNvPr id="6" name="Tabla 5"/>
          <p:cNvGraphicFramePr>
            <a:graphicFrameLocks noGrp="1"/>
          </p:cNvGraphicFramePr>
          <p:nvPr>
            <p:extLst>
              <p:ext uri="{D42A27DB-BD31-4B8C-83A1-F6EECF244321}">
                <p14:modId xmlns:p14="http://schemas.microsoft.com/office/powerpoint/2010/main" val="4048437349"/>
              </p:ext>
            </p:extLst>
          </p:nvPr>
        </p:nvGraphicFramePr>
        <p:xfrm>
          <a:off x="223994" y="2026448"/>
          <a:ext cx="5434439" cy="3014668"/>
        </p:xfrm>
        <a:graphic>
          <a:graphicData uri="http://schemas.openxmlformats.org/drawingml/2006/table">
            <a:tbl>
              <a:tblPr firstRow="1" firstCol="1" bandRow="1">
                <a:tableStyleId>{72833802-FEF1-4C79-8D5D-14CF1EAF98D9}</a:tableStyleId>
              </a:tblPr>
              <a:tblGrid>
                <a:gridCol w="3318522">
                  <a:extLst>
                    <a:ext uri="{9D8B030D-6E8A-4147-A177-3AD203B41FA5}">
                      <a16:colId xmlns:a16="http://schemas.microsoft.com/office/drawing/2014/main" val="20000"/>
                    </a:ext>
                  </a:extLst>
                </a:gridCol>
                <a:gridCol w="2115917">
                  <a:extLst>
                    <a:ext uri="{9D8B030D-6E8A-4147-A177-3AD203B41FA5}">
                      <a16:colId xmlns:a16="http://schemas.microsoft.com/office/drawing/2014/main" val="20001"/>
                    </a:ext>
                  </a:extLst>
                </a:gridCol>
              </a:tblGrid>
              <a:tr h="431898">
                <a:tc>
                  <a:txBody>
                    <a:bodyPr/>
                    <a:lstStyle/>
                    <a:p>
                      <a:pPr algn="ctr" fontAlgn="auto">
                        <a:lnSpc>
                          <a:spcPct val="107000"/>
                        </a:lnSpc>
                        <a:spcAft>
                          <a:spcPts val="0"/>
                        </a:spcAft>
                      </a:pPr>
                      <a:r>
                        <a:rPr lang="es-CO" sz="1400" dirty="0">
                          <a:effectLst/>
                          <a:latin typeface="+mn-lt"/>
                        </a:rPr>
                        <a:t> Concepto - Valor en US$</a:t>
                      </a:r>
                      <a:endParaRPr lang="es-CO" sz="140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auto">
                        <a:lnSpc>
                          <a:spcPct val="107000"/>
                        </a:lnSpc>
                        <a:spcAft>
                          <a:spcPts val="0"/>
                        </a:spcAft>
                      </a:pPr>
                      <a:r>
                        <a:rPr lang="es-CO" sz="1400" dirty="0">
                          <a:effectLst/>
                          <a:latin typeface="+mn-lt"/>
                        </a:rPr>
                        <a:t>Estimaciones -US$ 2018 para las 62 AP</a:t>
                      </a:r>
                      <a:endParaRPr lang="es-CO" sz="140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extLst>
                  <a:ext uri="{0D108BD9-81ED-4DB2-BD59-A6C34878D82A}">
                    <a16:rowId xmlns:a16="http://schemas.microsoft.com/office/drawing/2014/main" val="10000"/>
                  </a:ext>
                </a:extLst>
              </a:tr>
              <a:tr h="262100">
                <a:tc>
                  <a:txBody>
                    <a:bodyPr/>
                    <a:lstStyle/>
                    <a:p>
                      <a:pPr algn="l" fontAlgn="auto">
                        <a:lnSpc>
                          <a:spcPct val="107000"/>
                        </a:lnSpc>
                        <a:spcAft>
                          <a:spcPts val="0"/>
                        </a:spcAft>
                      </a:pPr>
                      <a:r>
                        <a:rPr lang="es-CO" sz="1400" b="0" dirty="0">
                          <a:effectLst/>
                          <a:latin typeface="+mn-lt"/>
                        </a:rPr>
                        <a:t>Ingresos estimados </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effectLst/>
                          <a:latin typeface="+mn-lt"/>
                        </a:rPr>
                        <a:t>16.646.132</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0298">
                <a:tc>
                  <a:txBody>
                    <a:bodyPr/>
                    <a:lstStyle/>
                    <a:p>
                      <a:pPr algn="l" fontAlgn="auto">
                        <a:lnSpc>
                          <a:spcPct val="107000"/>
                        </a:lnSpc>
                        <a:spcAft>
                          <a:spcPts val="0"/>
                        </a:spcAft>
                      </a:pPr>
                      <a:r>
                        <a:rPr lang="es-CO" sz="1400" b="0" dirty="0">
                          <a:solidFill>
                            <a:srgbClr val="F42F63"/>
                          </a:solidFill>
                          <a:effectLst/>
                          <a:latin typeface="+mn-lt"/>
                        </a:rPr>
                        <a:t>Necesidades escenario inicial estimado </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solidFill>
                            <a:srgbClr val="F42F63"/>
                          </a:solidFill>
                          <a:effectLst/>
                          <a:latin typeface="+mn-lt"/>
                        </a:rPr>
                        <a:t>70.415.018</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6111">
                <a:tc>
                  <a:txBody>
                    <a:bodyPr/>
                    <a:lstStyle/>
                    <a:p>
                      <a:pPr algn="l" fontAlgn="auto">
                        <a:lnSpc>
                          <a:spcPct val="107000"/>
                        </a:lnSpc>
                        <a:spcAft>
                          <a:spcPts val="0"/>
                        </a:spcAft>
                      </a:pPr>
                      <a:r>
                        <a:rPr lang="es-CO" sz="1400" b="0" dirty="0">
                          <a:effectLst/>
                          <a:latin typeface="+mn-lt"/>
                        </a:rPr>
                        <a:t>Brecha financiera escenario inicial estimado  </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effectLst/>
                          <a:latin typeface="+mn-lt"/>
                        </a:rPr>
                        <a:t>53.768.885</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7335">
                <a:tc>
                  <a:txBody>
                    <a:bodyPr/>
                    <a:lstStyle/>
                    <a:p>
                      <a:pPr algn="l" fontAlgn="auto">
                        <a:lnSpc>
                          <a:spcPct val="107000"/>
                        </a:lnSpc>
                        <a:spcAft>
                          <a:spcPts val="0"/>
                        </a:spcAft>
                      </a:pPr>
                      <a:r>
                        <a:rPr lang="es-CO" sz="1400" b="0" dirty="0">
                          <a:solidFill>
                            <a:srgbClr val="F42F63"/>
                          </a:solidFill>
                          <a:effectLst/>
                          <a:latin typeface="+mn-lt"/>
                        </a:rPr>
                        <a:t>Necesidades escenario básico </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solidFill>
                            <a:srgbClr val="F42F63"/>
                          </a:solidFill>
                          <a:effectLst/>
                          <a:latin typeface="+mn-lt"/>
                        </a:rPr>
                        <a:t>96.798.507</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42810">
                <a:tc>
                  <a:txBody>
                    <a:bodyPr/>
                    <a:lstStyle/>
                    <a:p>
                      <a:pPr algn="l" fontAlgn="auto">
                        <a:lnSpc>
                          <a:spcPct val="107000"/>
                        </a:lnSpc>
                        <a:spcAft>
                          <a:spcPts val="0"/>
                        </a:spcAft>
                      </a:pPr>
                      <a:r>
                        <a:rPr lang="es-CO" sz="1400" b="0" dirty="0">
                          <a:effectLst/>
                          <a:latin typeface="+mn-lt"/>
                        </a:rPr>
                        <a:t>Brecha financiera escenario básico    </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effectLst/>
                          <a:latin typeface="+mn-lt"/>
                        </a:rPr>
                        <a:t>80.152.374</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0298">
                <a:tc>
                  <a:txBody>
                    <a:bodyPr/>
                    <a:lstStyle/>
                    <a:p>
                      <a:pPr algn="l" fontAlgn="auto">
                        <a:lnSpc>
                          <a:spcPct val="107000"/>
                        </a:lnSpc>
                        <a:spcAft>
                          <a:spcPts val="0"/>
                        </a:spcAft>
                      </a:pPr>
                      <a:r>
                        <a:rPr lang="es-CO" sz="1400" b="0" dirty="0">
                          <a:solidFill>
                            <a:srgbClr val="F42F63"/>
                          </a:solidFill>
                          <a:effectLst/>
                          <a:latin typeface="+mn-lt"/>
                        </a:rPr>
                        <a:t>Necesidades escenario básico mejorado </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solidFill>
                            <a:srgbClr val="F42F63"/>
                          </a:solidFill>
                          <a:effectLst/>
                          <a:latin typeface="+mn-lt"/>
                        </a:rPr>
                        <a:t>124.805.523</a:t>
                      </a:r>
                      <a:endParaRPr lang="es-CO" sz="1400" b="0" dirty="0">
                        <a:solidFill>
                          <a:srgbClr val="F42F63"/>
                        </a:solidFill>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6111">
                <a:tc>
                  <a:txBody>
                    <a:bodyPr/>
                    <a:lstStyle/>
                    <a:p>
                      <a:pPr algn="l" fontAlgn="auto">
                        <a:lnSpc>
                          <a:spcPct val="107000"/>
                        </a:lnSpc>
                        <a:spcAft>
                          <a:spcPts val="0"/>
                        </a:spcAft>
                      </a:pPr>
                      <a:r>
                        <a:rPr lang="es-CO" sz="1400" b="0" dirty="0">
                          <a:effectLst/>
                          <a:latin typeface="+mn-lt"/>
                        </a:rPr>
                        <a:t>Brecha financiera escenario básico mejorado  </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400" b="0" dirty="0">
                          <a:effectLst/>
                          <a:latin typeface="+mn-lt"/>
                        </a:rPr>
                        <a:t>108.159.391</a:t>
                      </a:r>
                      <a:endParaRPr lang="es-CO" sz="14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0832">
                <a:tc>
                  <a:txBody>
                    <a:bodyPr/>
                    <a:lstStyle/>
                    <a:p>
                      <a:pPr algn="l" fontAlgn="auto">
                        <a:lnSpc>
                          <a:spcPct val="107000"/>
                        </a:lnSpc>
                        <a:spcAft>
                          <a:spcPts val="0"/>
                        </a:spcAft>
                      </a:pPr>
                      <a:r>
                        <a:rPr lang="es-CO" sz="1200" b="0" dirty="0">
                          <a:effectLst/>
                          <a:latin typeface="+mn-lt"/>
                        </a:rPr>
                        <a:t>TRM promedio   $/US$ - Fuente: Banco de la República</a:t>
                      </a:r>
                      <a:endParaRPr lang="es-CO" sz="1200" b="0" dirty="0">
                        <a:effectLst/>
                        <a:latin typeface="+mn-lt"/>
                        <a:ea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07000"/>
                        </a:lnSpc>
                        <a:spcAft>
                          <a:spcPts val="0"/>
                        </a:spcAft>
                      </a:pPr>
                      <a:r>
                        <a:rPr lang="es-CO" sz="1200" b="0" dirty="0">
                          <a:effectLst/>
                          <a:latin typeface="+mn-lt"/>
                        </a:rPr>
                        <a:t>2.956,43 </a:t>
                      </a:r>
                      <a:r>
                        <a:rPr lang="es-CO" sz="1200" b="0" dirty="0">
                          <a:effectLst/>
                          <a:latin typeface="+mn-lt"/>
                          <a:ea typeface="Times New Roman" panose="02020603050405020304" pitchFamily="18" charset="0"/>
                        </a:rPr>
                        <a:t>Vigencia 2018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9" name="Rectángulo 8"/>
          <p:cNvSpPr/>
          <p:nvPr/>
        </p:nvSpPr>
        <p:spPr>
          <a:xfrm>
            <a:off x="311369" y="1576791"/>
            <a:ext cx="5347064" cy="384721"/>
          </a:xfrm>
          <a:prstGeom prst="rect">
            <a:avLst/>
          </a:prstGeom>
        </p:spPr>
        <p:txBody>
          <a:bodyPr wrap="square">
            <a:spAutoFit/>
          </a:bodyPr>
          <a:lstStyle/>
          <a:p>
            <a:r>
              <a:rPr lang="es-CO" sz="1900" b="1" dirty="0">
                <a:latin typeface="+mj-lt"/>
              </a:rPr>
              <a:t>Con metodología homologada (Gestión presupuestal) </a:t>
            </a:r>
          </a:p>
        </p:txBody>
      </p:sp>
      <p:sp>
        <p:nvSpPr>
          <p:cNvPr id="10" name="CuadroTexto 9"/>
          <p:cNvSpPr txBox="1"/>
          <p:nvPr/>
        </p:nvSpPr>
        <p:spPr>
          <a:xfrm>
            <a:off x="223994" y="5052515"/>
            <a:ext cx="5416732" cy="646331"/>
          </a:xfrm>
          <a:prstGeom prst="rect">
            <a:avLst/>
          </a:prstGeom>
          <a:noFill/>
        </p:spPr>
        <p:txBody>
          <a:bodyPr wrap="square" rtlCol="0">
            <a:spAutoFit/>
          </a:bodyPr>
          <a:lstStyle/>
          <a:p>
            <a:r>
              <a:rPr lang="es-CO" sz="900" dirty="0">
                <a:latin typeface="+mj-lt"/>
              </a:rPr>
              <a:t>Sin recursos de cooperación</a:t>
            </a:r>
          </a:p>
          <a:p>
            <a:r>
              <a:rPr lang="es-CO" sz="900" dirty="0">
                <a:latin typeface="+mj-lt"/>
              </a:rPr>
              <a:t>Con Metodología Homologada Mesa Nacional de Sostenibilidad Financiera en Julio de 2013</a:t>
            </a:r>
          </a:p>
          <a:p>
            <a:r>
              <a:rPr lang="es-CO" sz="900" dirty="0">
                <a:latin typeface="+mj-lt"/>
              </a:rPr>
              <a:t>La metodología define el área protegida como centro de costo </a:t>
            </a:r>
          </a:p>
          <a:p>
            <a:r>
              <a:rPr lang="es-CO" sz="900" dirty="0">
                <a:latin typeface="+mj-lt"/>
              </a:rPr>
              <a:t>La unidad de medida es  pesos/hectárea</a:t>
            </a:r>
          </a:p>
        </p:txBody>
      </p:sp>
      <p:graphicFrame>
        <p:nvGraphicFramePr>
          <p:cNvPr id="16" name="Tabla 15"/>
          <p:cNvGraphicFramePr>
            <a:graphicFrameLocks noGrp="1"/>
          </p:cNvGraphicFramePr>
          <p:nvPr>
            <p:extLst>
              <p:ext uri="{D42A27DB-BD31-4B8C-83A1-F6EECF244321}">
                <p14:modId xmlns:p14="http://schemas.microsoft.com/office/powerpoint/2010/main" val="1380831199"/>
              </p:ext>
            </p:extLst>
          </p:nvPr>
        </p:nvGraphicFramePr>
        <p:xfrm>
          <a:off x="6446194" y="2280491"/>
          <a:ext cx="5434437" cy="2595231"/>
        </p:xfrm>
        <a:graphic>
          <a:graphicData uri="http://schemas.openxmlformats.org/drawingml/2006/table">
            <a:tbl>
              <a:tblPr>
                <a:tableStyleId>{ED083AE6-46FA-4A59-8FB0-9F97EB10719F}</a:tableStyleId>
              </a:tblPr>
              <a:tblGrid>
                <a:gridCol w="2014198">
                  <a:extLst>
                    <a:ext uri="{9D8B030D-6E8A-4147-A177-3AD203B41FA5}">
                      <a16:colId xmlns:a16="http://schemas.microsoft.com/office/drawing/2014/main" val="20000"/>
                    </a:ext>
                  </a:extLst>
                </a:gridCol>
                <a:gridCol w="1656526">
                  <a:extLst>
                    <a:ext uri="{9D8B030D-6E8A-4147-A177-3AD203B41FA5}">
                      <a16:colId xmlns:a16="http://schemas.microsoft.com/office/drawing/2014/main" val="20001"/>
                    </a:ext>
                  </a:extLst>
                </a:gridCol>
                <a:gridCol w="1763713">
                  <a:extLst>
                    <a:ext uri="{9D8B030D-6E8A-4147-A177-3AD203B41FA5}">
                      <a16:colId xmlns:a16="http://schemas.microsoft.com/office/drawing/2014/main" val="20002"/>
                    </a:ext>
                  </a:extLst>
                </a:gridCol>
              </a:tblGrid>
              <a:tr h="983313">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Escenario Inicial Estimado 2017</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Promedio área protegida (12) región Caribe - US$ / Año</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Promedio Área protegida (7) región Andes Nororientales -  US$ / Año</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extLst>
                  <a:ext uri="{0D108BD9-81ED-4DB2-BD59-A6C34878D82A}">
                    <a16:rowId xmlns:a16="http://schemas.microsoft.com/office/drawing/2014/main" val="10000"/>
                  </a:ext>
                </a:extLst>
              </a:tr>
              <a:tr h="245828">
                <a:tc>
                  <a:txBody>
                    <a:bodyPr/>
                    <a:lstStyle/>
                    <a:p>
                      <a:pPr algn="l" fontAlgn="ctr"/>
                      <a:r>
                        <a:rPr lang="es-CO" sz="1400" u="none" strike="noStrike" dirty="0">
                          <a:effectLst/>
                          <a:latin typeface="Calibri" panose="020F0502020204030204" pitchFamily="34" charset="0"/>
                          <a:cs typeface="Calibri" panose="020F0502020204030204" pitchFamily="34" charset="0"/>
                        </a:rPr>
                        <a:t> Gastos de operación </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2.060.520</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1.910.962</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45828">
                <a:tc>
                  <a:txBody>
                    <a:bodyPr/>
                    <a:lstStyle/>
                    <a:p>
                      <a:pPr algn="l" fontAlgn="ctr"/>
                      <a:r>
                        <a:rPr lang="es-CO" sz="1400" u="none" strike="noStrike" dirty="0">
                          <a:effectLst/>
                          <a:latin typeface="Calibri" panose="020F0502020204030204" pitchFamily="34" charset="0"/>
                          <a:cs typeface="Calibri" panose="020F0502020204030204" pitchFamily="34" charset="0"/>
                        </a:rPr>
                        <a:t> Gastos de inversión </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1.641.472</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2.266.681</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45828">
                <a:tc>
                  <a:txBody>
                    <a:bodyPr/>
                    <a:lstStyle/>
                    <a:p>
                      <a:pPr algn="l" fontAlgn="ctr"/>
                      <a:r>
                        <a:rPr lang="es-CO" sz="1400" u="none" strike="noStrike" dirty="0">
                          <a:effectLst/>
                          <a:latin typeface="Calibri" panose="020F0502020204030204" pitchFamily="34" charset="0"/>
                          <a:cs typeface="Calibri" panose="020F0502020204030204" pitchFamily="34" charset="0"/>
                        </a:rPr>
                        <a:t> Total de necesidades </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3.701.992</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4.177.644</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5828">
                <a:tc>
                  <a:txBody>
                    <a:bodyPr/>
                    <a:lstStyle/>
                    <a:p>
                      <a:pPr algn="l" fontAlgn="ctr"/>
                      <a:r>
                        <a:rPr lang="es-CO" sz="1400" u="none" strike="noStrike" dirty="0">
                          <a:effectLst/>
                          <a:latin typeface="Calibri" panose="020F0502020204030204" pitchFamily="34" charset="0"/>
                          <a:cs typeface="Calibri" panose="020F0502020204030204" pitchFamily="34" charset="0"/>
                        </a:rPr>
                        <a:t>Ingresos (recursos)</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473.419</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550.800</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45828">
                <a:tc>
                  <a:txBody>
                    <a:bodyPr/>
                    <a:lstStyle/>
                    <a:p>
                      <a:pPr algn="l" fontAlgn="ctr"/>
                      <a:r>
                        <a:rPr lang="es-CO" sz="1400" u="none" strike="noStrike" dirty="0">
                          <a:effectLst/>
                          <a:latin typeface="Calibri" panose="020F0502020204030204" pitchFamily="34" charset="0"/>
                          <a:cs typeface="Calibri" panose="020F0502020204030204" pitchFamily="34" charset="0"/>
                        </a:rPr>
                        <a:t> Déficit / brecha</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3.228.573</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O" sz="1400" u="none" strike="noStrike" dirty="0">
                          <a:effectLst/>
                          <a:latin typeface="Calibri" panose="020F0502020204030204" pitchFamily="34" charset="0"/>
                          <a:cs typeface="Calibri" panose="020F0502020204030204" pitchFamily="34" charset="0"/>
                        </a:rPr>
                        <a:t>3.626.844</a:t>
                      </a:r>
                      <a:endParaRPr lang="es-CO" sz="14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5740">
                <a:tc gridSpan="3">
                  <a:txBody>
                    <a:bodyPr/>
                    <a:lstStyle/>
                    <a:p>
                      <a:pPr algn="l" fontAlgn="auto">
                        <a:lnSpc>
                          <a:spcPct val="107000"/>
                        </a:lnSpc>
                        <a:spcAft>
                          <a:spcPts val="0"/>
                        </a:spcAft>
                      </a:pPr>
                      <a:r>
                        <a:rPr lang="es-CO" sz="1200" b="0" dirty="0">
                          <a:effectLst/>
                          <a:latin typeface="Calibri" panose="020F0502020204030204" pitchFamily="34" charset="0"/>
                          <a:cs typeface="Calibri" panose="020F0502020204030204" pitchFamily="34" charset="0"/>
                        </a:rPr>
                        <a:t>TRM </a:t>
                      </a:r>
                      <a:r>
                        <a:rPr lang="es-CO" sz="1200" b="0" kern="1200" dirty="0">
                          <a:solidFill>
                            <a:schemeClr val="tx1"/>
                          </a:solidFill>
                          <a:effectLst/>
                          <a:latin typeface="Calibri" panose="020F0502020204030204" pitchFamily="34" charset="0"/>
                          <a:ea typeface="+mn-ea"/>
                          <a:cs typeface="Calibri" panose="020F0502020204030204" pitchFamily="34" charset="0"/>
                        </a:rPr>
                        <a:t>promedio   $/US$ - Fuente: Banco de la República = 2.951,3</a:t>
                      </a:r>
                    </a:p>
                    <a:p>
                      <a:pPr algn="l" fontAlgn="auto">
                        <a:lnSpc>
                          <a:spcPct val="107000"/>
                        </a:lnSpc>
                        <a:spcAft>
                          <a:spcPts val="0"/>
                        </a:spcAft>
                      </a:pPr>
                      <a:r>
                        <a:rPr lang="es-CO" sz="1200" b="0" kern="1200" dirty="0">
                          <a:solidFill>
                            <a:schemeClr val="tx1"/>
                          </a:solidFill>
                          <a:effectLst/>
                          <a:latin typeface="Calibri" panose="020F0502020204030204" pitchFamily="34" charset="0"/>
                          <a:ea typeface="+mn-ea"/>
                          <a:cs typeface="Calibri" panose="020F0502020204030204" pitchFamily="34" charset="0"/>
                        </a:rPr>
                        <a:t>Incluye recursos</a:t>
                      </a:r>
                      <a:r>
                        <a:rPr lang="es-CO" sz="1200" b="0" kern="1200" baseline="0" dirty="0">
                          <a:solidFill>
                            <a:schemeClr val="tx1"/>
                          </a:solidFill>
                          <a:effectLst/>
                          <a:latin typeface="Calibri" panose="020F0502020204030204" pitchFamily="34" charset="0"/>
                          <a:ea typeface="+mn-ea"/>
                          <a:cs typeface="Calibri" panose="020F0502020204030204" pitchFamily="34" charset="0"/>
                        </a:rPr>
                        <a:t> de cooperación internacional</a:t>
                      </a:r>
                      <a:endParaRPr lang="es-CO" sz="12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s-CO" sz="1050" b="0" i="0" u="none" strike="noStrike" dirty="0">
                        <a:solidFill>
                          <a:srgbClr val="000000"/>
                        </a:solidFill>
                        <a:effectLst/>
                        <a:latin typeface="Arial Narrow" panose="020B0606020202030204" pitchFamily="34" charset="0"/>
                      </a:endParaRPr>
                    </a:p>
                  </a:txBody>
                  <a:tcPr marL="0" marR="0" marT="0" marB="0" anchor="b"/>
                </a:tc>
                <a:tc hMerge="1">
                  <a:txBody>
                    <a:bodyPr/>
                    <a:lstStyle/>
                    <a:p>
                      <a:pPr algn="ctr" fontAlgn="ctr"/>
                      <a:endParaRPr lang="es-CO" sz="1400" b="0" i="0" u="none" strike="noStrike" dirty="0">
                        <a:solidFill>
                          <a:srgbClr val="000000"/>
                        </a:solidFill>
                        <a:effectLst/>
                        <a:latin typeface="Arial Narrow" panose="020B0606020202030204" pitchFamily="34" charset="0"/>
                      </a:endParaRPr>
                    </a:p>
                  </a:txBody>
                  <a:tcPr marL="0" marR="0" marT="0" marB="0" anchor="ctr"/>
                </a:tc>
                <a:extLst>
                  <a:ext uri="{0D108BD9-81ED-4DB2-BD59-A6C34878D82A}">
                    <a16:rowId xmlns:a16="http://schemas.microsoft.com/office/drawing/2014/main" val="10006"/>
                  </a:ext>
                </a:extLst>
              </a:tr>
            </a:tbl>
          </a:graphicData>
        </a:graphic>
      </p:graphicFrame>
      <p:sp>
        <p:nvSpPr>
          <p:cNvPr id="17" name="CuadroTexto 16">
            <a:extLst>
              <a:ext uri="{FF2B5EF4-FFF2-40B4-BE49-F238E27FC236}">
                <a16:creationId xmlns:a16="http://schemas.microsoft.com/office/drawing/2014/main" id="{58096186-5D5D-4A2E-B716-50C0B4C8BB74}"/>
              </a:ext>
            </a:extLst>
          </p:cNvPr>
          <p:cNvSpPr txBox="1"/>
          <p:nvPr/>
        </p:nvSpPr>
        <p:spPr>
          <a:xfrm>
            <a:off x="1416315" y="5923554"/>
            <a:ext cx="2511136" cy="830997"/>
          </a:xfrm>
          <a:prstGeom prst="rect">
            <a:avLst/>
          </a:prstGeom>
          <a:solidFill>
            <a:srgbClr val="F42F63"/>
          </a:solidFill>
          <a:ln>
            <a:no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CO" sz="1600" b="1" dirty="0">
                <a:effectLst>
                  <a:outerShdw blurRad="38100" dist="38100" dir="2700000" algn="tl">
                    <a:srgbClr val="000000">
                      <a:alpha val="43137"/>
                    </a:srgbClr>
                  </a:outerShdw>
                </a:effectLst>
              </a:rPr>
              <a:t>Metodología homologada: </a:t>
            </a:r>
          </a:p>
          <a:p>
            <a:pPr algn="ctr"/>
            <a:r>
              <a:rPr lang="es-CO" sz="1600" b="1" dirty="0">
                <a:effectLst>
                  <a:outerShdw blurRad="38100" dist="38100" dir="2700000" algn="tl">
                    <a:srgbClr val="000000">
                      <a:alpha val="43137"/>
                    </a:srgbClr>
                  </a:outerShdw>
                </a:effectLst>
              </a:rPr>
              <a:t>COP 2.564 millones </a:t>
            </a:r>
          </a:p>
          <a:p>
            <a:pPr algn="ctr"/>
            <a:r>
              <a:rPr lang="es-CO" sz="1600" b="1" dirty="0">
                <a:effectLst>
                  <a:outerShdw blurRad="38100" dist="38100" dir="2700000" algn="tl">
                    <a:srgbClr val="000000">
                      <a:alpha val="43137"/>
                    </a:srgbClr>
                  </a:outerShdw>
                </a:effectLst>
              </a:rPr>
              <a:t>US$ 867.240 </a:t>
            </a:r>
          </a:p>
        </p:txBody>
      </p:sp>
      <p:sp>
        <p:nvSpPr>
          <p:cNvPr id="21" name="CuadroTexto 20">
            <a:extLst>
              <a:ext uri="{FF2B5EF4-FFF2-40B4-BE49-F238E27FC236}">
                <a16:creationId xmlns:a16="http://schemas.microsoft.com/office/drawing/2014/main" id="{71193646-EED9-4A18-B8F7-74346E8B20A9}"/>
              </a:ext>
            </a:extLst>
          </p:cNvPr>
          <p:cNvSpPr txBox="1"/>
          <p:nvPr/>
        </p:nvSpPr>
        <p:spPr>
          <a:xfrm>
            <a:off x="6638553" y="5904862"/>
            <a:ext cx="2883931" cy="830997"/>
          </a:xfrm>
          <a:prstGeom prst="rect">
            <a:avLst/>
          </a:prstGeom>
          <a:solidFill>
            <a:schemeClr val="accent5">
              <a:lumMod val="75000"/>
            </a:schemeClr>
          </a:solidFill>
          <a:ln>
            <a:noFill/>
          </a:ln>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s-CO" sz="1600" b="1" dirty="0">
                <a:effectLst>
                  <a:outerShdw blurRad="38100" dist="38100" dir="2700000" algn="tl">
                    <a:srgbClr val="000000">
                      <a:alpha val="43137"/>
                    </a:srgbClr>
                  </a:outerShdw>
                </a:effectLst>
              </a:rPr>
              <a:t>Metodología planes de manejo:</a:t>
            </a:r>
          </a:p>
          <a:p>
            <a:pPr algn="ctr"/>
            <a:r>
              <a:rPr lang="es-CO" sz="1600" b="1" dirty="0">
                <a:effectLst>
                  <a:outerShdw blurRad="38100" dist="38100" dir="2700000" algn="tl">
                    <a:srgbClr val="000000">
                      <a:alpha val="43137"/>
                    </a:srgbClr>
                  </a:outerShdw>
                </a:effectLst>
              </a:rPr>
              <a:t>COP 2.023 millones</a:t>
            </a:r>
          </a:p>
          <a:p>
            <a:pPr algn="ctr"/>
            <a:r>
              <a:rPr lang="es-CO" sz="1600" b="1" dirty="0">
                <a:effectLst>
                  <a:outerShdw blurRad="38100" dist="38100" dir="2700000" algn="tl">
                    <a:srgbClr val="000000">
                      <a:alpha val="43137"/>
                    </a:srgbClr>
                  </a:outerShdw>
                </a:effectLst>
              </a:rPr>
              <a:t>US$ 685.542 </a:t>
            </a:r>
          </a:p>
        </p:txBody>
      </p:sp>
      <p:sp>
        <p:nvSpPr>
          <p:cNvPr id="22" name="Rectángulo redondeado 19">
            <a:extLst>
              <a:ext uri="{FF2B5EF4-FFF2-40B4-BE49-F238E27FC236}">
                <a16:creationId xmlns:a16="http://schemas.microsoft.com/office/drawing/2014/main" id="{B02377D9-A353-4FE0-B288-98D32B7ED76D}"/>
              </a:ext>
            </a:extLst>
          </p:cNvPr>
          <p:cNvSpPr/>
          <p:nvPr/>
        </p:nvSpPr>
        <p:spPr>
          <a:xfrm>
            <a:off x="4346452" y="5528887"/>
            <a:ext cx="1847273" cy="618308"/>
          </a:xfrm>
          <a:prstGeom prst="roundRect">
            <a:avLst/>
          </a:prstGeom>
          <a:solidFill>
            <a:schemeClr val="accent4">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sz="1600" b="1" dirty="0">
                <a:effectLst>
                  <a:outerShdw blurRad="38100" dist="38100" dir="2700000" algn="tl">
                    <a:srgbClr val="000000">
                      <a:alpha val="43137"/>
                    </a:srgbClr>
                  </a:outerShdw>
                </a:effectLst>
              </a:rPr>
              <a:t>21% de variación</a:t>
            </a:r>
          </a:p>
        </p:txBody>
      </p:sp>
      <p:sp>
        <p:nvSpPr>
          <p:cNvPr id="23" name="Rectángulo 22">
            <a:extLst>
              <a:ext uri="{FF2B5EF4-FFF2-40B4-BE49-F238E27FC236}">
                <a16:creationId xmlns:a16="http://schemas.microsoft.com/office/drawing/2014/main" id="{208C62F3-594D-43B2-8C74-738FD9AFA254}"/>
              </a:ext>
            </a:extLst>
          </p:cNvPr>
          <p:cNvSpPr/>
          <p:nvPr/>
        </p:nvSpPr>
        <p:spPr>
          <a:xfrm>
            <a:off x="4100825" y="6287932"/>
            <a:ext cx="2315314" cy="338554"/>
          </a:xfrm>
          <a:prstGeom prst="rect">
            <a:avLst/>
          </a:prstGeom>
          <a:solidFill>
            <a:srgbClr val="E2ECFD"/>
          </a:solidFill>
          <a:ln>
            <a:solidFill>
              <a:srgbClr val="E2ECFD"/>
            </a:solidFill>
          </a:ln>
        </p:spPr>
        <p:style>
          <a:lnRef idx="0">
            <a:schemeClr val="accent2"/>
          </a:lnRef>
          <a:fillRef idx="3">
            <a:schemeClr val="accent2"/>
          </a:fillRef>
          <a:effectRef idx="3">
            <a:schemeClr val="accent2"/>
          </a:effectRef>
          <a:fontRef idx="minor">
            <a:schemeClr val="lt1"/>
          </a:fontRef>
        </p:style>
        <p:txBody>
          <a:bodyPr wrap="none">
            <a:spAutoFit/>
          </a:bodyPr>
          <a:lstStyle/>
          <a:p>
            <a:pPr algn="ctr"/>
            <a:r>
              <a:rPr lang="es-CO" sz="1600" dirty="0">
                <a:ln w="0"/>
                <a:solidFill>
                  <a:schemeClr val="tx1"/>
                </a:solidFill>
                <a:effectLst>
                  <a:outerShdw blurRad="38100" dist="19050" dir="2700000" algn="tl" rotWithShape="0">
                    <a:schemeClr val="dk1">
                      <a:alpha val="40000"/>
                    </a:schemeClr>
                  </a:outerShdw>
                </a:effectLst>
              </a:rPr>
              <a:t>Brecha Promedio AP/año </a:t>
            </a:r>
          </a:p>
        </p:txBody>
      </p:sp>
    </p:spTree>
    <p:extLst>
      <p:ext uri="{BB962C8B-B14F-4D97-AF65-F5344CB8AC3E}">
        <p14:creationId xmlns:p14="http://schemas.microsoft.com/office/powerpoint/2010/main" val="63600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áfico 6"/>
          <p:cNvGraphicFramePr>
            <a:graphicFrameLocks/>
          </p:cNvGraphicFramePr>
          <p:nvPr>
            <p:extLst>
              <p:ext uri="{D42A27DB-BD31-4B8C-83A1-F6EECF244321}">
                <p14:modId xmlns:p14="http://schemas.microsoft.com/office/powerpoint/2010/main" val="4082058596"/>
              </p:ext>
            </p:extLst>
          </p:nvPr>
        </p:nvGraphicFramePr>
        <p:xfrm>
          <a:off x="4844278" y="1310956"/>
          <a:ext cx="5529671" cy="45196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a:graphicFrameLocks/>
          </p:cNvGraphicFramePr>
          <p:nvPr>
            <p:extLst>
              <p:ext uri="{D42A27DB-BD31-4B8C-83A1-F6EECF244321}">
                <p14:modId xmlns:p14="http://schemas.microsoft.com/office/powerpoint/2010/main" val="3765340331"/>
              </p:ext>
            </p:extLst>
          </p:nvPr>
        </p:nvGraphicFramePr>
        <p:xfrm>
          <a:off x="0" y="2155371"/>
          <a:ext cx="4898572" cy="3533436"/>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4">
            <a:extLst>
              <a:ext uri="{FF2B5EF4-FFF2-40B4-BE49-F238E27FC236}">
                <a16:creationId xmlns:a16="http://schemas.microsoft.com/office/drawing/2014/main" id="{A807BFCB-D7D5-42DA-95CC-1AD3F80835D1}"/>
              </a:ext>
            </a:extLst>
          </p:cNvPr>
          <p:cNvSpPr>
            <a:spLocks noGrp="1"/>
          </p:cNvSpPr>
          <p:nvPr>
            <p:ph type="title"/>
          </p:nvPr>
        </p:nvSpPr>
        <p:spPr>
          <a:xfrm>
            <a:off x="746166" y="126205"/>
            <a:ext cx="10411691" cy="1042988"/>
          </a:xfrm>
        </p:spPr>
        <p:txBody>
          <a:bodyPr>
            <a:normAutofit/>
          </a:bodyPr>
          <a:lstStyle/>
          <a:p>
            <a:r>
              <a:rPr lang="es-ES" b="1" dirty="0">
                <a:effectLst>
                  <a:outerShdw blurRad="38100" dist="38100" dir="2700000" algn="tl">
                    <a:srgbClr val="000000">
                      <a:alpha val="43137"/>
                    </a:srgbClr>
                  </a:outerShdw>
                </a:effectLst>
              </a:rPr>
              <a:t>4. Mecanismos de financiación</a:t>
            </a:r>
            <a:endParaRPr lang="es-CO" b="1" dirty="0">
              <a:effectLst>
                <a:outerShdw blurRad="38100" dist="38100" dir="2700000" algn="tl">
                  <a:srgbClr val="000000">
                    <a:alpha val="43137"/>
                  </a:srgbClr>
                </a:outerShdw>
              </a:effectLst>
            </a:endParaRPr>
          </a:p>
        </p:txBody>
      </p:sp>
      <p:sp>
        <p:nvSpPr>
          <p:cNvPr id="2" name="CuadroTexto 1">
            <a:extLst>
              <a:ext uri="{FF2B5EF4-FFF2-40B4-BE49-F238E27FC236}">
                <a16:creationId xmlns:a16="http://schemas.microsoft.com/office/drawing/2014/main" id="{259147D0-0947-4308-96A1-147FDE777863}"/>
              </a:ext>
            </a:extLst>
          </p:cNvPr>
          <p:cNvSpPr txBox="1"/>
          <p:nvPr/>
        </p:nvSpPr>
        <p:spPr>
          <a:xfrm>
            <a:off x="827660" y="5830570"/>
            <a:ext cx="2822439" cy="369332"/>
          </a:xfrm>
          <a:prstGeom prst="rect">
            <a:avLst/>
          </a:prstGeom>
          <a:noFill/>
        </p:spPr>
        <p:txBody>
          <a:bodyPr wrap="none" rtlCol="0">
            <a:spAutoFit/>
          </a:bodyPr>
          <a:lstStyle/>
          <a:p>
            <a:r>
              <a:rPr lang="es-CO" dirty="0"/>
              <a:t>TOTAL: COP 34.133 Millones</a:t>
            </a:r>
          </a:p>
        </p:txBody>
      </p:sp>
      <p:sp>
        <p:nvSpPr>
          <p:cNvPr id="6" name="Lágrima 5">
            <a:extLst>
              <a:ext uri="{FF2B5EF4-FFF2-40B4-BE49-F238E27FC236}">
                <a16:creationId xmlns:a16="http://schemas.microsoft.com/office/drawing/2014/main" id="{4CDDE0B3-DA75-48A4-891C-6B1055E65918}"/>
              </a:ext>
            </a:extLst>
          </p:cNvPr>
          <p:cNvSpPr/>
          <p:nvPr/>
        </p:nvSpPr>
        <p:spPr>
          <a:xfrm>
            <a:off x="10247111" y="2341662"/>
            <a:ext cx="1821491" cy="1348699"/>
          </a:xfrm>
          <a:prstGeom prst="teardrop">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mj-lt"/>
              </a:rPr>
              <a:t>3 mecanismo: Vr promedio anual: COP 10.413 millones</a:t>
            </a:r>
          </a:p>
        </p:txBody>
      </p:sp>
      <p:sp>
        <p:nvSpPr>
          <p:cNvPr id="10" name="Lágrima 9">
            <a:extLst>
              <a:ext uri="{FF2B5EF4-FFF2-40B4-BE49-F238E27FC236}">
                <a16:creationId xmlns:a16="http://schemas.microsoft.com/office/drawing/2014/main" id="{19B33762-4EB2-4E80-9AB5-6A0EC1184DB8}"/>
              </a:ext>
            </a:extLst>
          </p:cNvPr>
          <p:cNvSpPr/>
          <p:nvPr/>
        </p:nvSpPr>
        <p:spPr>
          <a:xfrm flipH="1">
            <a:off x="10543513" y="4862831"/>
            <a:ext cx="1648487" cy="1115078"/>
          </a:xfrm>
          <a:prstGeom prst="teardrop">
            <a:avLst/>
          </a:prstGeom>
          <a:solidFill>
            <a:schemeClr val="accent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latin typeface="Arial Narrow" panose="020B0606020202030204" pitchFamily="34" charset="0"/>
              </a:rPr>
              <a:t>3 mecanismos: 88% del total recaudos</a:t>
            </a:r>
          </a:p>
        </p:txBody>
      </p:sp>
    </p:spTree>
    <p:extLst>
      <p:ext uri="{BB962C8B-B14F-4D97-AF65-F5344CB8AC3E}">
        <p14:creationId xmlns:p14="http://schemas.microsoft.com/office/powerpoint/2010/main" val="103376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706058229"/>
              </p:ext>
            </p:extLst>
          </p:nvPr>
        </p:nvGraphicFramePr>
        <p:xfrm>
          <a:off x="498325" y="4251571"/>
          <a:ext cx="6505304" cy="2407920"/>
        </p:xfrm>
        <a:graphic>
          <a:graphicData uri="http://schemas.openxmlformats.org/drawingml/2006/table">
            <a:tbl>
              <a:tblPr firstRow="1" bandRow="1">
                <a:tableStyleId>{5C22544A-7EE6-4342-B048-85BDC9FD1C3A}</a:tableStyleId>
              </a:tblPr>
              <a:tblGrid>
                <a:gridCol w="1984449">
                  <a:extLst>
                    <a:ext uri="{9D8B030D-6E8A-4147-A177-3AD203B41FA5}">
                      <a16:colId xmlns:a16="http://schemas.microsoft.com/office/drawing/2014/main" val="20000"/>
                    </a:ext>
                  </a:extLst>
                </a:gridCol>
                <a:gridCol w="933254">
                  <a:extLst>
                    <a:ext uri="{9D8B030D-6E8A-4147-A177-3AD203B41FA5}">
                      <a16:colId xmlns:a16="http://schemas.microsoft.com/office/drawing/2014/main" val="20001"/>
                    </a:ext>
                  </a:extLst>
                </a:gridCol>
                <a:gridCol w="801278">
                  <a:extLst>
                    <a:ext uri="{9D8B030D-6E8A-4147-A177-3AD203B41FA5}">
                      <a16:colId xmlns:a16="http://schemas.microsoft.com/office/drawing/2014/main" val="20002"/>
                    </a:ext>
                  </a:extLst>
                </a:gridCol>
                <a:gridCol w="2786323">
                  <a:extLst>
                    <a:ext uri="{9D8B030D-6E8A-4147-A177-3AD203B41FA5}">
                      <a16:colId xmlns:a16="http://schemas.microsoft.com/office/drawing/2014/main" val="20003"/>
                    </a:ext>
                  </a:extLst>
                </a:gridCol>
              </a:tblGrid>
              <a:tr h="586738">
                <a:tc>
                  <a:txBody>
                    <a:bodyPr/>
                    <a:lstStyle/>
                    <a:p>
                      <a:pPr algn="l"/>
                      <a:r>
                        <a:rPr lang="es-CO" sz="1400" b="1" dirty="0">
                          <a:solidFill>
                            <a:schemeClr val="bg1"/>
                          </a:solidFill>
                          <a:latin typeface="+mn-lt"/>
                        </a:rPr>
                        <a:t>Recaudo mecanismos actuales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a:r>
                        <a:rPr lang="es-CO" sz="1400" b="0" dirty="0">
                          <a:solidFill>
                            <a:srgbClr val="002060"/>
                          </a:solidFill>
                          <a:latin typeface="+mn-lt"/>
                        </a:rPr>
                        <a:t>COP 11.845 millones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b="0" dirty="0">
                          <a:solidFill>
                            <a:srgbClr val="002060"/>
                          </a:solidFill>
                          <a:latin typeface="+mn-lt"/>
                        </a:rPr>
                        <a:t>US$ 4,0 millones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b="0" dirty="0">
                          <a:solidFill>
                            <a:srgbClr val="002060"/>
                          </a:solidFill>
                          <a:latin typeface="+mn-lt"/>
                        </a:rPr>
                        <a:t>Representa el 7% de la brecha financiera Escenario Inicial Estimado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0"/>
                  </a:ext>
                </a:extLst>
              </a:tr>
              <a:tr h="586738">
                <a:tc>
                  <a:txBody>
                    <a:bodyPr/>
                    <a:lstStyle/>
                    <a:p>
                      <a:pPr algn="l"/>
                      <a:r>
                        <a:rPr lang="es-CO" sz="1400" b="1" dirty="0">
                          <a:solidFill>
                            <a:schemeClr val="bg1"/>
                          </a:solidFill>
                          <a:latin typeface="+mn-lt"/>
                        </a:rPr>
                        <a:t>Recaudo</a:t>
                      </a:r>
                      <a:r>
                        <a:rPr lang="es-CO" sz="1400" b="1" baseline="0" dirty="0">
                          <a:solidFill>
                            <a:schemeClr val="bg1"/>
                          </a:solidFill>
                          <a:latin typeface="+mn-lt"/>
                        </a:rPr>
                        <a:t>s estimados mecanismos propuestos</a:t>
                      </a:r>
                      <a:endParaRPr lang="es-CO" sz="14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a:r>
                        <a:rPr lang="es-CO" sz="1400" dirty="0">
                          <a:solidFill>
                            <a:srgbClr val="002060"/>
                          </a:solidFill>
                          <a:latin typeface="+mn-lt"/>
                        </a:rPr>
                        <a:t>COP1.1 B</a:t>
                      </a:r>
                      <a:r>
                        <a:rPr lang="es-CO" sz="1400" baseline="0" dirty="0">
                          <a:solidFill>
                            <a:srgbClr val="002060"/>
                          </a:solidFill>
                          <a:latin typeface="+mn-lt"/>
                        </a:rPr>
                        <a:t>illones</a:t>
                      </a:r>
                      <a:endParaRPr lang="es-CO"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dirty="0">
                          <a:solidFill>
                            <a:srgbClr val="002060"/>
                          </a:solidFill>
                          <a:latin typeface="+mn-lt"/>
                        </a:rPr>
                        <a:t>US$ 379  millones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dirty="0">
                          <a:solidFill>
                            <a:srgbClr val="002060"/>
                          </a:solidFill>
                          <a:latin typeface="+mn-lt"/>
                        </a:rPr>
                        <a:t>Representa</a:t>
                      </a:r>
                      <a:r>
                        <a:rPr lang="es-CO" sz="1400" baseline="0" dirty="0">
                          <a:solidFill>
                            <a:srgbClr val="002060"/>
                          </a:solidFill>
                          <a:latin typeface="+mn-lt"/>
                        </a:rPr>
                        <a:t> 5 veces la brecha financiera para el </a:t>
                      </a:r>
                      <a:r>
                        <a:rPr lang="es-CO" sz="1400" dirty="0">
                          <a:solidFill>
                            <a:srgbClr val="002060"/>
                          </a:solidFill>
                          <a:latin typeface="+mn-lt"/>
                        </a:rPr>
                        <a:t>Escenario Inicial Estimado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1"/>
                  </a:ext>
                </a:extLst>
              </a:tr>
              <a:tr h="754377">
                <a:tc>
                  <a:txBody>
                    <a:bodyPr/>
                    <a:lstStyle/>
                    <a:p>
                      <a:pPr algn="l"/>
                      <a:r>
                        <a:rPr lang="es-CO" sz="1400" b="1" dirty="0">
                          <a:solidFill>
                            <a:schemeClr val="bg1"/>
                          </a:solidFill>
                          <a:latin typeface="+mn-lt"/>
                        </a:rPr>
                        <a:t>Presupuesto general de PNN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a:r>
                        <a:rPr lang="es-CO" sz="1400" dirty="0">
                          <a:solidFill>
                            <a:srgbClr val="002060"/>
                          </a:solidFill>
                          <a:latin typeface="+mn-lt"/>
                        </a:rPr>
                        <a:t>COP 101.887</a:t>
                      </a:r>
                      <a:r>
                        <a:rPr lang="es-CO" sz="1400" baseline="0" dirty="0">
                          <a:solidFill>
                            <a:srgbClr val="002060"/>
                          </a:solidFill>
                          <a:latin typeface="+mn-lt"/>
                        </a:rPr>
                        <a:t> millones</a:t>
                      </a:r>
                      <a:endParaRPr lang="es-CO"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dirty="0">
                          <a:solidFill>
                            <a:srgbClr val="002060"/>
                          </a:solidFill>
                          <a:latin typeface="+mn-lt"/>
                        </a:rPr>
                        <a:t>US$ 34,5  millones</a:t>
                      </a:r>
                    </a:p>
                    <a:p>
                      <a:pPr algn="ctr"/>
                      <a:endParaRPr lang="es-CO" sz="140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a:r>
                        <a:rPr lang="es-CO" sz="1400" dirty="0">
                          <a:solidFill>
                            <a:srgbClr val="002060"/>
                          </a:solidFill>
                          <a:latin typeface="+mn-lt"/>
                        </a:rPr>
                        <a:t>Representa el 64% de la </a:t>
                      </a:r>
                      <a:r>
                        <a:rPr lang="es-CO" sz="1400" baseline="0" dirty="0">
                          <a:solidFill>
                            <a:srgbClr val="002060"/>
                          </a:solidFill>
                          <a:latin typeface="+mn-lt"/>
                        </a:rPr>
                        <a:t>brecha financiera (calculada para las 62 AP) para el </a:t>
                      </a:r>
                      <a:r>
                        <a:rPr lang="es-CO" sz="1400" dirty="0">
                          <a:solidFill>
                            <a:srgbClr val="002060"/>
                          </a:solidFill>
                          <a:latin typeface="+mn-lt"/>
                        </a:rPr>
                        <a:t>Escenario Inicial Estimado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2"/>
                  </a:ext>
                </a:extLst>
              </a:tr>
            </a:tbl>
          </a:graphicData>
        </a:graphic>
      </p:graphicFrame>
      <p:grpSp>
        <p:nvGrpSpPr>
          <p:cNvPr id="2" name="Grupo 1">
            <a:extLst>
              <a:ext uri="{FF2B5EF4-FFF2-40B4-BE49-F238E27FC236}">
                <a16:creationId xmlns:a16="http://schemas.microsoft.com/office/drawing/2014/main" id="{CD566664-6A4D-4832-A225-D4D75A154AD4}"/>
              </a:ext>
            </a:extLst>
          </p:cNvPr>
          <p:cNvGrpSpPr/>
          <p:nvPr/>
        </p:nvGrpSpPr>
        <p:grpSpPr>
          <a:xfrm>
            <a:off x="7255240" y="1402469"/>
            <a:ext cx="4691922" cy="3868621"/>
            <a:chOff x="7927942" y="1726037"/>
            <a:chExt cx="3885436" cy="3868621"/>
          </a:xfrm>
        </p:grpSpPr>
        <p:sp>
          <p:nvSpPr>
            <p:cNvPr id="6" name="Forma libre: forma 5">
              <a:extLst>
                <a:ext uri="{FF2B5EF4-FFF2-40B4-BE49-F238E27FC236}">
                  <a16:creationId xmlns:a16="http://schemas.microsoft.com/office/drawing/2014/main" id="{64196A99-8B04-4118-A6CC-D918160C239C}"/>
                </a:ext>
              </a:extLst>
            </p:cNvPr>
            <p:cNvSpPr/>
            <p:nvPr/>
          </p:nvSpPr>
          <p:spPr>
            <a:xfrm>
              <a:off x="7927942" y="1726037"/>
              <a:ext cx="3797538" cy="636687"/>
            </a:xfrm>
            <a:custGeom>
              <a:avLst/>
              <a:gdLst>
                <a:gd name="connsiteX0" fmla="*/ 0 w 3666310"/>
                <a:gd name="connsiteY0" fmla="*/ 99842 h 599040"/>
                <a:gd name="connsiteX1" fmla="*/ 99842 w 3666310"/>
                <a:gd name="connsiteY1" fmla="*/ 0 h 599040"/>
                <a:gd name="connsiteX2" fmla="*/ 3566468 w 3666310"/>
                <a:gd name="connsiteY2" fmla="*/ 0 h 599040"/>
                <a:gd name="connsiteX3" fmla="*/ 3666310 w 3666310"/>
                <a:gd name="connsiteY3" fmla="*/ 99842 h 599040"/>
                <a:gd name="connsiteX4" fmla="*/ 3666310 w 3666310"/>
                <a:gd name="connsiteY4" fmla="*/ 499198 h 599040"/>
                <a:gd name="connsiteX5" fmla="*/ 3566468 w 3666310"/>
                <a:gd name="connsiteY5" fmla="*/ 599040 h 599040"/>
                <a:gd name="connsiteX6" fmla="*/ 99842 w 3666310"/>
                <a:gd name="connsiteY6" fmla="*/ 599040 h 599040"/>
                <a:gd name="connsiteX7" fmla="*/ 0 w 3666310"/>
                <a:gd name="connsiteY7" fmla="*/ 499198 h 599040"/>
                <a:gd name="connsiteX8" fmla="*/ 0 w 3666310"/>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310" h="599040">
                  <a:moveTo>
                    <a:pt x="0" y="99842"/>
                  </a:moveTo>
                  <a:cubicBezTo>
                    <a:pt x="0" y="44701"/>
                    <a:pt x="44701" y="0"/>
                    <a:pt x="99842" y="0"/>
                  </a:cubicBezTo>
                  <a:lnTo>
                    <a:pt x="3566468" y="0"/>
                  </a:lnTo>
                  <a:cubicBezTo>
                    <a:pt x="3621609" y="0"/>
                    <a:pt x="3666310" y="44701"/>
                    <a:pt x="3666310" y="99842"/>
                  </a:cubicBezTo>
                  <a:lnTo>
                    <a:pt x="3666310" y="499198"/>
                  </a:lnTo>
                  <a:cubicBezTo>
                    <a:pt x="3666310" y="554339"/>
                    <a:pt x="3621609" y="599040"/>
                    <a:pt x="3566468" y="599040"/>
                  </a:cubicBezTo>
                  <a:lnTo>
                    <a:pt x="99842" y="599040"/>
                  </a:lnTo>
                  <a:cubicBezTo>
                    <a:pt x="44701" y="599040"/>
                    <a:pt x="0" y="554339"/>
                    <a:pt x="0" y="499198"/>
                  </a:cubicBezTo>
                  <a:lnTo>
                    <a:pt x="0" y="99842"/>
                  </a:lnTo>
                  <a:close/>
                </a:path>
              </a:pathLst>
            </a:custGeom>
            <a:solidFill>
              <a:srgbClr val="F42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83" tIns="82583" rIns="82583" bIns="82583" numCol="1" spcCol="1270" anchor="ctr" anchorCtr="0">
              <a:noAutofit/>
            </a:bodyPr>
            <a:lstStyle/>
            <a:p>
              <a:pPr marL="0" lvl="0" indent="0" algn="ctr" defTabSz="622300">
                <a:lnSpc>
                  <a:spcPct val="90000"/>
                </a:lnSpc>
                <a:spcBef>
                  <a:spcPct val="0"/>
                </a:spcBef>
                <a:spcAft>
                  <a:spcPct val="35000"/>
                </a:spcAft>
                <a:buNone/>
              </a:pPr>
              <a:r>
                <a:rPr lang="es-CO" b="1" u="none" strike="noStrike" kern="1200" dirty="0">
                  <a:solidFill>
                    <a:schemeClr val="bg1"/>
                  </a:solidFill>
                  <a:effectLst/>
                  <a:latin typeface="+mj-lt"/>
                </a:rPr>
                <a:t>MECANISMOS PROPUESTOS</a:t>
              </a:r>
              <a:r>
                <a:rPr lang="es-CO" b="1" u="none" strike="noStrike" kern="1200" baseline="0" dirty="0">
                  <a:solidFill>
                    <a:schemeClr val="bg1"/>
                  </a:solidFill>
                  <a:effectLst/>
                  <a:latin typeface="+mj-lt"/>
                </a:rPr>
                <a:t> PNN</a:t>
              </a:r>
              <a:endParaRPr lang="es-CO" b="1" kern="1200" dirty="0">
                <a:solidFill>
                  <a:schemeClr val="bg1"/>
                </a:solidFill>
                <a:latin typeface="+mj-lt"/>
              </a:endParaRPr>
            </a:p>
          </p:txBody>
        </p:sp>
        <p:sp>
          <p:nvSpPr>
            <p:cNvPr id="7" name="Forma libre: forma 6">
              <a:extLst>
                <a:ext uri="{FF2B5EF4-FFF2-40B4-BE49-F238E27FC236}">
                  <a16:creationId xmlns:a16="http://schemas.microsoft.com/office/drawing/2014/main" id="{83ECD1EB-9F09-4C7C-9540-5A9A0D7EED3D}"/>
                </a:ext>
              </a:extLst>
            </p:cNvPr>
            <p:cNvSpPr/>
            <p:nvPr/>
          </p:nvSpPr>
          <p:spPr>
            <a:xfrm>
              <a:off x="7927942" y="2473944"/>
              <a:ext cx="3885436" cy="3120714"/>
            </a:xfrm>
            <a:custGeom>
              <a:avLst/>
              <a:gdLst>
                <a:gd name="connsiteX0" fmla="*/ 0 w 3666310"/>
                <a:gd name="connsiteY0" fmla="*/ 0 h 3800505"/>
                <a:gd name="connsiteX1" fmla="*/ 3666310 w 3666310"/>
                <a:gd name="connsiteY1" fmla="*/ 0 h 3800505"/>
                <a:gd name="connsiteX2" fmla="*/ 3666310 w 3666310"/>
                <a:gd name="connsiteY2" fmla="*/ 3800505 h 3800505"/>
                <a:gd name="connsiteX3" fmla="*/ 0 w 3666310"/>
                <a:gd name="connsiteY3" fmla="*/ 3800505 h 3800505"/>
                <a:gd name="connsiteX4" fmla="*/ 0 w 3666310"/>
                <a:gd name="connsiteY4" fmla="*/ 0 h 3800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6310" h="3800505">
                  <a:moveTo>
                    <a:pt x="0" y="0"/>
                  </a:moveTo>
                  <a:lnTo>
                    <a:pt x="3666310" y="0"/>
                  </a:lnTo>
                  <a:lnTo>
                    <a:pt x="3666310" y="3800505"/>
                  </a:lnTo>
                  <a:lnTo>
                    <a:pt x="0" y="3800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405" tIns="17780" rIns="99568" bIns="17780" numCol="1" spcCol="1270" anchor="t" anchorCtr="0">
              <a:noAutofit/>
            </a:bodyPr>
            <a:lstStyle/>
            <a:p>
              <a:pPr marL="285750" lvl="1" indent="-285750" algn="l" defTabSz="622300">
                <a:lnSpc>
                  <a:spcPct val="150000"/>
                </a:lnSpc>
                <a:spcBef>
                  <a:spcPct val="0"/>
                </a:spcBef>
                <a:buClr>
                  <a:srgbClr val="F42F63"/>
                </a:buClr>
                <a:buFont typeface="Wingdings" panose="05000000000000000000" pitchFamily="2" charset="2"/>
                <a:buChar char="ü"/>
              </a:pPr>
              <a:r>
                <a:rPr lang="es-CO" sz="1600" b="1" u="none" strike="noStrike" kern="1200" dirty="0">
                  <a:solidFill>
                    <a:srgbClr val="002060"/>
                  </a:solidFill>
                  <a:effectLst/>
                  <a:latin typeface="+mn-lt"/>
                </a:rPr>
                <a:t>Sobretasa ambiental del 8% en los peajes en infraestructura de Transporte Terrestre</a:t>
              </a:r>
              <a:endParaRPr lang="es-CO" sz="1600" b="1"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b="1" u="none" strike="noStrike" kern="1200" dirty="0">
                  <a:solidFill>
                    <a:srgbClr val="002060"/>
                  </a:solidFill>
                  <a:effectLst/>
                  <a:latin typeface="+mn-lt"/>
                </a:rPr>
                <a:t>Estampilla Pro PARQUES</a:t>
              </a:r>
              <a:endParaRPr lang="es-CO" sz="1600" b="1"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b="1" u="none" strike="noStrike" kern="1200" dirty="0">
                  <a:solidFill>
                    <a:srgbClr val="002060"/>
                  </a:solidFill>
                  <a:effectLst/>
                  <a:latin typeface="+mn-lt"/>
                </a:rPr>
                <a:t>Transferencias del sector eléctrico – ajuste</a:t>
              </a:r>
              <a:endParaRPr lang="es-CO" sz="1600" b="1"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u="none" strike="noStrike" kern="1200" dirty="0">
                  <a:solidFill>
                    <a:srgbClr val="002060"/>
                  </a:solidFill>
                  <a:effectLst/>
                  <a:latin typeface="+mn-lt"/>
                </a:rPr>
                <a:t>Tasa por uso del agua - reconocimiento del aporte del recurso hídrico por AP</a:t>
              </a:r>
              <a:endParaRPr lang="es-CO" sz="1600"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u="none" strike="noStrike" kern="1200" dirty="0">
                  <a:solidFill>
                    <a:srgbClr val="002060"/>
                  </a:solidFill>
                  <a:effectLst/>
                  <a:latin typeface="+mn-lt"/>
                </a:rPr>
                <a:t>Impuesto al agua embotellada</a:t>
              </a:r>
              <a:endParaRPr lang="es-CO" sz="1600"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u="none" strike="noStrike" kern="1200" dirty="0">
                  <a:solidFill>
                    <a:srgbClr val="002060"/>
                  </a:solidFill>
                  <a:effectLst/>
                  <a:latin typeface="+mn-lt"/>
                </a:rPr>
                <a:t>Valor placas vehículos / motos nuevos</a:t>
              </a:r>
              <a:endParaRPr lang="es-CO" sz="1600"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u="none" strike="noStrike" kern="1200" dirty="0">
                  <a:solidFill>
                    <a:srgbClr val="002060"/>
                  </a:solidFill>
                  <a:effectLst/>
                  <a:latin typeface="+mn-lt"/>
                </a:rPr>
                <a:t>Impuesto complementario equipos recreativos</a:t>
              </a:r>
              <a:endParaRPr lang="es-CO" sz="1600" kern="1200" dirty="0">
                <a:solidFill>
                  <a:srgbClr val="002060"/>
                </a:solidFill>
                <a:latin typeface="+mn-lt"/>
              </a:endParaRPr>
            </a:p>
            <a:p>
              <a:pPr marL="285750" lvl="1" indent="-285750" algn="l" defTabSz="622300">
                <a:lnSpc>
                  <a:spcPct val="150000"/>
                </a:lnSpc>
                <a:spcBef>
                  <a:spcPct val="0"/>
                </a:spcBef>
                <a:buClr>
                  <a:srgbClr val="F42F63"/>
                </a:buClr>
                <a:buFont typeface="Wingdings" panose="05000000000000000000" pitchFamily="2" charset="2"/>
                <a:buChar char="ü"/>
              </a:pPr>
              <a:r>
                <a:rPr lang="es-CO" sz="1600" u="none" strike="noStrike" kern="1200" dirty="0">
                  <a:solidFill>
                    <a:srgbClr val="002060"/>
                  </a:solidFill>
                  <a:effectLst/>
                  <a:latin typeface="+mn-lt"/>
                </a:rPr>
                <a:t>Compensaciones a los municipios por pérdida del impuesto predial al existir un AP en su jurisdicción</a:t>
              </a:r>
              <a:endParaRPr lang="es-CO" sz="1600" kern="1200" dirty="0">
                <a:solidFill>
                  <a:srgbClr val="002060"/>
                </a:solidFill>
                <a:latin typeface="+mn-lt"/>
              </a:endParaRPr>
            </a:p>
          </p:txBody>
        </p:sp>
      </p:grpSp>
      <p:graphicFrame>
        <p:nvGraphicFramePr>
          <p:cNvPr id="9" name="Tabla 8"/>
          <p:cNvGraphicFramePr>
            <a:graphicFrameLocks noGrp="1"/>
          </p:cNvGraphicFramePr>
          <p:nvPr>
            <p:extLst>
              <p:ext uri="{D42A27DB-BD31-4B8C-83A1-F6EECF244321}">
                <p14:modId xmlns:p14="http://schemas.microsoft.com/office/powerpoint/2010/main" val="3051900734"/>
              </p:ext>
            </p:extLst>
          </p:nvPr>
        </p:nvGraphicFramePr>
        <p:xfrm>
          <a:off x="498325" y="1402469"/>
          <a:ext cx="6505304" cy="2165006"/>
        </p:xfrm>
        <a:graphic>
          <a:graphicData uri="http://schemas.openxmlformats.org/drawingml/2006/table">
            <a:tbl>
              <a:tblPr firstRow="1" bandRow="1">
                <a:tableStyleId>{08FB837D-C827-4EFA-A057-4D05807E0F7C}</a:tableStyleId>
              </a:tblPr>
              <a:tblGrid>
                <a:gridCol w="1626326">
                  <a:extLst>
                    <a:ext uri="{9D8B030D-6E8A-4147-A177-3AD203B41FA5}">
                      <a16:colId xmlns:a16="http://schemas.microsoft.com/office/drawing/2014/main" val="20000"/>
                    </a:ext>
                  </a:extLst>
                </a:gridCol>
                <a:gridCol w="1626326">
                  <a:extLst>
                    <a:ext uri="{9D8B030D-6E8A-4147-A177-3AD203B41FA5}">
                      <a16:colId xmlns:a16="http://schemas.microsoft.com/office/drawing/2014/main" val="20001"/>
                    </a:ext>
                  </a:extLst>
                </a:gridCol>
                <a:gridCol w="1626326">
                  <a:extLst>
                    <a:ext uri="{9D8B030D-6E8A-4147-A177-3AD203B41FA5}">
                      <a16:colId xmlns:a16="http://schemas.microsoft.com/office/drawing/2014/main" val="20002"/>
                    </a:ext>
                  </a:extLst>
                </a:gridCol>
                <a:gridCol w="1626326">
                  <a:extLst>
                    <a:ext uri="{9D8B030D-6E8A-4147-A177-3AD203B41FA5}">
                      <a16:colId xmlns:a16="http://schemas.microsoft.com/office/drawing/2014/main" val="20003"/>
                    </a:ext>
                  </a:extLst>
                </a:gridCol>
              </a:tblGrid>
              <a:tr h="217715">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dirty="0">
                          <a:solidFill>
                            <a:schemeClr val="bg1"/>
                          </a:solidFill>
                          <a:latin typeface="Calibri" panose="020F0502020204030204" pitchFamily="34" charset="0"/>
                          <a:cs typeface="Calibri" panose="020F0502020204030204" pitchFamily="34" charset="0"/>
                        </a:rPr>
                        <a:t>Presupuesto Asignado 2018 a PNN - </a:t>
                      </a:r>
                      <a:r>
                        <a:rPr lang="es-CO" sz="1400" baseline="0" dirty="0">
                          <a:solidFill>
                            <a:schemeClr val="bg1"/>
                          </a:solidFill>
                          <a:latin typeface="Calibri" panose="020F0502020204030204" pitchFamily="34" charset="0"/>
                          <a:cs typeface="Calibri" panose="020F0502020204030204" pitchFamily="34" charset="0"/>
                        </a:rPr>
                        <a:t>Gobierno Nacional </a:t>
                      </a:r>
                      <a:endParaRPr lang="es-CO" sz="1400" dirty="0">
                        <a:solidFill>
                          <a:schemeClr val="bg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hMerge="1">
                  <a:txBody>
                    <a:bodyPr/>
                    <a:lstStyle/>
                    <a:p>
                      <a:endParaRPr lang="es-CO" sz="1400" dirty="0">
                        <a:latin typeface="Arial Narrow" panose="020B0606020202030204" pitchFamily="34" charset="0"/>
                      </a:endParaRPr>
                    </a:p>
                  </a:txBody>
                  <a:tcPr/>
                </a:tc>
                <a:tc hMerge="1">
                  <a:txBody>
                    <a:bodyPr/>
                    <a:lstStyle/>
                    <a:p>
                      <a:endParaRPr lang="es-CO" sz="1400" dirty="0">
                        <a:latin typeface="Arial Narrow" panose="020B0606020202030204" pitchFamily="34" charset="0"/>
                      </a:endParaRPr>
                    </a:p>
                  </a:txBody>
                  <a:tcPr/>
                </a:tc>
                <a:tc hMerge="1">
                  <a:txBody>
                    <a:bodyPr/>
                    <a:lstStyle/>
                    <a:p>
                      <a:endParaRPr lang="es-CO" sz="1400" dirty="0">
                        <a:latin typeface="Arial Narrow" panose="020B0606020202030204" pitchFamily="34" charset="0"/>
                      </a:endParaRPr>
                    </a:p>
                  </a:txBody>
                  <a:tcPr/>
                </a:tc>
                <a:extLst>
                  <a:ext uri="{0D108BD9-81ED-4DB2-BD59-A6C34878D82A}">
                    <a16:rowId xmlns:a16="http://schemas.microsoft.com/office/drawing/2014/main" val="10000"/>
                  </a:ext>
                </a:extLst>
              </a:tr>
              <a:tr h="249282">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Rubro Presupuestal</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Asignado </a:t>
                      </a:r>
                    </a:p>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COP Millones</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Comprometido</a:t>
                      </a:r>
                    </a:p>
                    <a:p>
                      <a:pPr marL="0" marR="0" indent="0" algn="ctr" defTabSz="914400" rtl="0" eaLnBrk="1" fontAlgn="b" latinLnBrk="0" hangingPunct="1">
                        <a:lnSpc>
                          <a:spcPct val="100000"/>
                        </a:lnSpc>
                        <a:spcBef>
                          <a:spcPts val="0"/>
                        </a:spcBef>
                        <a:spcAft>
                          <a:spcPts val="0"/>
                        </a:spcAft>
                        <a:buClrTx/>
                        <a:buSzTx/>
                        <a:buFontTx/>
                        <a:buNone/>
                        <a:tabLst/>
                        <a:defRPr/>
                      </a:pPr>
                      <a:r>
                        <a:rPr lang="es-CO" sz="1400" b="1" u="none" strike="noStrike" dirty="0">
                          <a:solidFill>
                            <a:schemeClr val="bg1"/>
                          </a:solidFill>
                          <a:effectLst/>
                          <a:latin typeface="Calibri" panose="020F0502020204030204" pitchFamily="34" charset="0"/>
                          <a:cs typeface="Calibri" panose="020F0502020204030204" pitchFamily="34" charset="0"/>
                        </a:rPr>
                        <a:t>COP Millones</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 Compromiso</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extLst>
                  <a:ext uri="{0D108BD9-81ED-4DB2-BD59-A6C34878D82A}">
                    <a16:rowId xmlns:a16="http://schemas.microsoft.com/office/drawing/2014/main" val="10001"/>
                  </a:ext>
                </a:extLst>
              </a:tr>
              <a:tr h="252549">
                <a:tc>
                  <a:txBody>
                    <a:bodyPr/>
                    <a:lstStyle/>
                    <a:p>
                      <a:pPr algn="l" fontAlgn="b"/>
                      <a:r>
                        <a:rPr lang="es-CO" sz="1400" b="1" u="none" strike="noStrike" dirty="0">
                          <a:effectLst/>
                          <a:latin typeface="Calibri" panose="020F0502020204030204" pitchFamily="34" charset="0"/>
                          <a:cs typeface="Calibri" panose="020F0502020204030204" pitchFamily="34" charset="0"/>
                        </a:rPr>
                        <a:t>Gastos de funcionamiento </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41.876   </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41.234   </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98</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2"/>
                  </a:ext>
                </a:extLst>
              </a:tr>
              <a:tr h="287383">
                <a:tc>
                  <a:txBody>
                    <a:bodyPr/>
                    <a:lstStyle/>
                    <a:p>
                      <a:pPr algn="l" fontAlgn="b"/>
                      <a:r>
                        <a:rPr lang="es-CO" sz="1400" b="1" u="none" strike="noStrike" dirty="0">
                          <a:effectLst/>
                          <a:latin typeface="Calibri" panose="020F0502020204030204" pitchFamily="34" charset="0"/>
                          <a:cs typeface="Calibri" panose="020F0502020204030204" pitchFamily="34" charset="0"/>
                        </a:rPr>
                        <a:t>Inversión</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60.011   </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56.125   </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400" b="1" u="none" strike="noStrike" dirty="0">
                          <a:effectLst/>
                          <a:latin typeface="Calibri" panose="020F0502020204030204" pitchFamily="34" charset="0"/>
                          <a:cs typeface="Calibri" panose="020F0502020204030204" pitchFamily="34" charset="0"/>
                        </a:rPr>
                        <a:t>94</a:t>
                      </a:r>
                      <a:endParaRPr lang="es-CO" sz="1400" b="1"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3"/>
                  </a:ext>
                </a:extLst>
              </a:tr>
              <a:tr h="216000">
                <a:tc>
                  <a:txBody>
                    <a:bodyPr/>
                    <a:lstStyle/>
                    <a:p>
                      <a:pPr lvl="1" algn="l" fontAlgn="b"/>
                      <a:r>
                        <a:rPr lang="es-CO" sz="1100" u="none" strike="noStrike" dirty="0">
                          <a:effectLst/>
                          <a:latin typeface="Calibri" panose="020F0502020204030204" pitchFamily="34" charset="0"/>
                          <a:cs typeface="Calibri" panose="020F0502020204030204" pitchFamily="34" charset="0"/>
                        </a:rPr>
                        <a:t>Gobierno nacional</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46.001   </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43.691   </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95</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4"/>
                  </a:ext>
                </a:extLst>
              </a:tr>
              <a:tr h="216000">
                <a:tc>
                  <a:txBody>
                    <a:bodyPr/>
                    <a:lstStyle/>
                    <a:p>
                      <a:pPr lvl="1" algn="l" fontAlgn="b"/>
                      <a:r>
                        <a:rPr lang="es-CO" sz="1100" u="none" strike="noStrike" dirty="0">
                          <a:effectLst/>
                          <a:latin typeface="Calibri" panose="020F0502020204030204" pitchFamily="34" charset="0"/>
                          <a:cs typeface="Calibri" panose="020F0502020204030204" pitchFamily="34" charset="0"/>
                        </a:rPr>
                        <a:t> FONAM</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14.010   </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12.434   </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tc>
                  <a:txBody>
                    <a:bodyPr/>
                    <a:lstStyle/>
                    <a:p>
                      <a:pPr algn="ctr" fontAlgn="b"/>
                      <a:r>
                        <a:rPr lang="es-CO" sz="1100" u="none" strike="noStrike" dirty="0">
                          <a:effectLst/>
                          <a:latin typeface="Calibri" panose="020F0502020204030204" pitchFamily="34" charset="0"/>
                          <a:cs typeface="Calibri" panose="020F0502020204030204" pitchFamily="34" charset="0"/>
                        </a:rPr>
                        <a:t>89</a:t>
                      </a:r>
                      <a:endParaRPr lang="es-CO" sz="11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CFD"/>
                    </a:solidFill>
                  </a:tcPr>
                </a:tc>
                <a:extLst>
                  <a:ext uri="{0D108BD9-81ED-4DB2-BD59-A6C34878D82A}">
                    <a16:rowId xmlns:a16="http://schemas.microsoft.com/office/drawing/2014/main" val="10005"/>
                  </a:ext>
                </a:extLst>
              </a:tr>
              <a:tr h="287383">
                <a:tc>
                  <a:txBody>
                    <a:bodyPr/>
                    <a:lstStyle/>
                    <a:p>
                      <a:pPr algn="l" fontAlgn="b"/>
                      <a:r>
                        <a:rPr lang="es-CO" sz="1400" b="1" u="none" strike="noStrike" dirty="0">
                          <a:solidFill>
                            <a:schemeClr val="bg1"/>
                          </a:solidFill>
                          <a:effectLst/>
                          <a:latin typeface="Calibri" panose="020F0502020204030204" pitchFamily="34" charset="0"/>
                          <a:cs typeface="Calibri" panose="020F0502020204030204" pitchFamily="34" charset="0"/>
                        </a:rPr>
                        <a:t>Total</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      101.887   </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97.359   </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tc>
                  <a:txBody>
                    <a:bodyPr/>
                    <a:lstStyle/>
                    <a:p>
                      <a:pPr algn="ctr" fontAlgn="b"/>
                      <a:r>
                        <a:rPr lang="es-CO" sz="1400" b="1" u="none" strike="noStrike" dirty="0">
                          <a:solidFill>
                            <a:schemeClr val="bg1"/>
                          </a:solidFill>
                          <a:effectLst/>
                          <a:latin typeface="Calibri" panose="020F0502020204030204" pitchFamily="34" charset="0"/>
                          <a:cs typeface="Calibri" panose="020F0502020204030204" pitchFamily="34" charset="0"/>
                        </a:rPr>
                        <a:t>96</a:t>
                      </a:r>
                      <a:endParaRPr lang="es-CO" sz="14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2F63"/>
                    </a:solidFill>
                  </a:tcPr>
                </a:tc>
                <a:extLst>
                  <a:ext uri="{0D108BD9-81ED-4DB2-BD59-A6C34878D82A}">
                    <a16:rowId xmlns:a16="http://schemas.microsoft.com/office/drawing/2014/main" val="10006"/>
                  </a:ext>
                </a:extLst>
              </a:tr>
            </a:tbl>
          </a:graphicData>
        </a:graphic>
      </p:graphicFrame>
      <p:sp>
        <p:nvSpPr>
          <p:cNvPr id="10" name="CuadroTexto 9"/>
          <p:cNvSpPr txBox="1"/>
          <p:nvPr/>
        </p:nvSpPr>
        <p:spPr>
          <a:xfrm>
            <a:off x="498325" y="3556842"/>
            <a:ext cx="5787162" cy="369332"/>
          </a:xfrm>
          <a:prstGeom prst="rect">
            <a:avLst/>
          </a:prstGeom>
          <a:noFill/>
        </p:spPr>
        <p:txBody>
          <a:bodyPr wrap="none" rtlCol="0">
            <a:spAutoFit/>
          </a:bodyPr>
          <a:lstStyle/>
          <a:p>
            <a:r>
              <a:rPr lang="es-CO" sz="900" dirty="0"/>
              <a:t>Fuente: Informe de Rendición de Cuentas del Sistema de Parques Nacionales Naturales vigencia 2018. Página 8. Bogotá.</a:t>
            </a:r>
          </a:p>
          <a:p>
            <a:r>
              <a:rPr lang="es-CO" sz="900" dirty="0"/>
              <a:t>En </a:t>
            </a:r>
            <a:r>
              <a:rPr lang="es-CO" sz="900" dirty="0">
                <a:hlinkClick r:id="rId2"/>
              </a:rPr>
              <a:t>https://storage.googleapis.com/pnn-web/uploads/2013/10/Informe-de-Rendicion-de-Cuentas-2018-2019-Ver-2.pdf</a:t>
            </a:r>
            <a:endParaRPr lang="es-CO" sz="900" dirty="0"/>
          </a:p>
        </p:txBody>
      </p:sp>
      <p:sp>
        <p:nvSpPr>
          <p:cNvPr id="12" name="Título 4">
            <a:extLst>
              <a:ext uri="{FF2B5EF4-FFF2-40B4-BE49-F238E27FC236}">
                <a16:creationId xmlns:a16="http://schemas.microsoft.com/office/drawing/2014/main" id="{3307B8DC-8AAC-4074-AEB1-BDD7D0107EC2}"/>
              </a:ext>
            </a:extLst>
          </p:cNvPr>
          <p:cNvSpPr>
            <a:spLocks noGrp="1"/>
          </p:cNvSpPr>
          <p:nvPr>
            <p:ph type="title"/>
          </p:nvPr>
        </p:nvSpPr>
        <p:spPr>
          <a:xfrm>
            <a:off x="942109" y="241015"/>
            <a:ext cx="10411691" cy="1042988"/>
          </a:xfrm>
        </p:spPr>
        <p:txBody>
          <a:bodyPr>
            <a:normAutofit/>
          </a:bodyPr>
          <a:lstStyle/>
          <a:p>
            <a:r>
              <a:rPr lang="es-ES" b="1" dirty="0">
                <a:effectLst>
                  <a:outerShdw blurRad="38100" dist="38100" dir="2700000" algn="tl">
                    <a:srgbClr val="000000">
                      <a:alpha val="43137"/>
                    </a:srgbClr>
                  </a:outerShdw>
                </a:effectLst>
              </a:rPr>
              <a:t>4. Mecanismos de financiación</a:t>
            </a:r>
            <a:endParaRPr lang="es-CO"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89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497932201"/>
              </p:ext>
            </p:extLst>
          </p:nvPr>
        </p:nvGraphicFramePr>
        <p:xfrm>
          <a:off x="165632" y="2846239"/>
          <a:ext cx="7035742" cy="2497533"/>
        </p:xfrm>
        <a:graphic>
          <a:graphicData uri="http://schemas.openxmlformats.org/drawingml/2006/table">
            <a:tbl>
              <a:tblPr>
                <a:tableStyleId>{5C22544A-7EE6-4342-B048-85BDC9FD1C3A}</a:tableStyleId>
              </a:tblPr>
              <a:tblGrid>
                <a:gridCol w="588409">
                  <a:extLst>
                    <a:ext uri="{9D8B030D-6E8A-4147-A177-3AD203B41FA5}">
                      <a16:colId xmlns:a16="http://schemas.microsoft.com/office/drawing/2014/main" val="20000"/>
                    </a:ext>
                  </a:extLst>
                </a:gridCol>
                <a:gridCol w="1756838">
                  <a:extLst>
                    <a:ext uri="{9D8B030D-6E8A-4147-A177-3AD203B41FA5}">
                      <a16:colId xmlns:a16="http://schemas.microsoft.com/office/drawing/2014/main" val="20001"/>
                    </a:ext>
                  </a:extLst>
                </a:gridCol>
                <a:gridCol w="1172624">
                  <a:extLst>
                    <a:ext uri="{9D8B030D-6E8A-4147-A177-3AD203B41FA5}">
                      <a16:colId xmlns:a16="http://schemas.microsoft.com/office/drawing/2014/main" val="20002"/>
                    </a:ext>
                  </a:extLst>
                </a:gridCol>
                <a:gridCol w="1402028">
                  <a:extLst>
                    <a:ext uri="{9D8B030D-6E8A-4147-A177-3AD203B41FA5}">
                      <a16:colId xmlns:a16="http://schemas.microsoft.com/office/drawing/2014/main" val="20003"/>
                    </a:ext>
                  </a:extLst>
                </a:gridCol>
                <a:gridCol w="1123331">
                  <a:extLst>
                    <a:ext uri="{9D8B030D-6E8A-4147-A177-3AD203B41FA5}">
                      <a16:colId xmlns:a16="http://schemas.microsoft.com/office/drawing/2014/main" val="20004"/>
                    </a:ext>
                  </a:extLst>
                </a:gridCol>
                <a:gridCol w="992512">
                  <a:extLst>
                    <a:ext uri="{9D8B030D-6E8A-4147-A177-3AD203B41FA5}">
                      <a16:colId xmlns:a16="http://schemas.microsoft.com/office/drawing/2014/main" val="20005"/>
                    </a:ext>
                  </a:extLst>
                </a:gridCol>
              </a:tblGrid>
              <a:tr h="317264">
                <a:tc rowSpan="2">
                  <a:txBody>
                    <a:bodyPr/>
                    <a:lstStyle/>
                    <a:p>
                      <a:pPr algn="ctr" fontAlgn="b"/>
                      <a:r>
                        <a:rPr lang="es-CO" sz="1600" b="1" u="none" strike="noStrike" dirty="0">
                          <a:solidFill>
                            <a:schemeClr val="bg1"/>
                          </a:solidFill>
                          <a:effectLst/>
                          <a:latin typeface="+mj-lt"/>
                        </a:rPr>
                        <a:t>Año</a:t>
                      </a:r>
                      <a:endParaRPr lang="es-CO" sz="1600" b="1" i="0" u="none" strike="noStrike" dirty="0">
                        <a:solidFill>
                          <a:schemeClr val="bg1"/>
                        </a:solidFill>
                        <a:effectLst/>
                        <a:latin typeface="+mj-lt"/>
                      </a:endParaRPr>
                    </a:p>
                  </a:txBody>
                  <a:tcPr marL="0" marR="0" marT="0" marB="0" anchor="ctr">
                    <a:solidFill>
                      <a:srgbClr val="F42F63"/>
                    </a:solidFill>
                  </a:tcPr>
                </a:tc>
                <a:tc gridSpan="2">
                  <a:txBody>
                    <a:bodyPr/>
                    <a:lstStyle/>
                    <a:p>
                      <a:pPr algn="ctr" fontAlgn="b"/>
                      <a:r>
                        <a:rPr lang="es-CO" sz="1600" b="1" u="none" strike="noStrike" dirty="0">
                          <a:solidFill>
                            <a:schemeClr val="bg1"/>
                          </a:solidFill>
                          <a:effectLst/>
                          <a:latin typeface="+mj-lt"/>
                        </a:rPr>
                        <a:t>Gestionado</a:t>
                      </a:r>
                      <a:endParaRPr lang="es-CO" sz="1600" b="1" i="0" u="none" strike="noStrike" dirty="0">
                        <a:solidFill>
                          <a:schemeClr val="bg1"/>
                        </a:solidFill>
                        <a:effectLst/>
                        <a:latin typeface="+mj-lt"/>
                      </a:endParaRPr>
                    </a:p>
                  </a:txBody>
                  <a:tcPr marL="0" marR="0" marT="0" marB="0" anchor="ctr">
                    <a:solidFill>
                      <a:srgbClr val="F42F63"/>
                    </a:solidFill>
                  </a:tcPr>
                </a:tc>
                <a:tc hMerge="1">
                  <a:txBody>
                    <a:bodyPr/>
                    <a:lstStyle/>
                    <a:p>
                      <a:endParaRPr lang="es-CO"/>
                    </a:p>
                  </a:txBody>
                  <a:tcPr/>
                </a:tc>
                <a:tc gridSpan="2">
                  <a:txBody>
                    <a:bodyPr/>
                    <a:lstStyle/>
                    <a:p>
                      <a:pPr algn="ctr" fontAlgn="b"/>
                      <a:r>
                        <a:rPr lang="es-CO" sz="1600" b="1" u="none" strike="noStrike" dirty="0">
                          <a:solidFill>
                            <a:schemeClr val="bg1"/>
                          </a:solidFill>
                          <a:effectLst/>
                          <a:latin typeface="+mj-lt"/>
                        </a:rPr>
                        <a:t>Ejecutado</a:t>
                      </a:r>
                      <a:endParaRPr lang="es-CO" sz="1600" b="1" i="0" u="none" strike="noStrike" dirty="0">
                        <a:solidFill>
                          <a:schemeClr val="bg1"/>
                        </a:solidFill>
                        <a:effectLst/>
                        <a:latin typeface="+mj-lt"/>
                      </a:endParaRPr>
                    </a:p>
                  </a:txBody>
                  <a:tcPr marL="0" marR="0" marT="0" marB="0" anchor="ctr">
                    <a:solidFill>
                      <a:srgbClr val="F42F63"/>
                    </a:solidFill>
                  </a:tcPr>
                </a:tc>
                <a:tc hMerge="1">
                  <a:txBody>
                    <a:bodyPr/>
                    <a:lstStyle/>
                    <a:p>
                      <a:endParaRPr lang="es-CO"/>
                    </a:p>
                  </a:txBody>
                  <a:tcPr/>
                </a:tc>
                <a:tc>
                  <a:txBody>
                    <a:bodyPr/>
                    <a:lstStyle/>
                    <a:p>
                      <a:pPr algn="ctr" fontAlgn="b"/>
                      <a:r>
                        <a:rPr lang="es-CO" sz="1600" b="1" i="0" u="none" strike="noStrike" dirty="0">
                          <a:solidFill>
                            <a:schemeClr val="bg1"/>
                          </a:solidFill>
                          <a:effectLst/>
                          <a:latin typeface="+mj-lt"/>
                        </a:rPr>
                        <a:t>%</a:t>
                      </a:r>
                    </a:p>
                  </a:txBody>
                  <a:tcPr marL="0" marR="0" marT="0" marB="0" anchor="ctr">
                    <a:solidFill>
                      <a:srgbClr val="F42F63"/>
                    </a:solidFill>
                  </a:tcPr>
                </a:tc>
                <a:extLst>
                  <a:ext uri="{0D108BD9-81ED-4DB2-BD59-A6C34878D82A}">
                    <a16:rowId xmlns:a16="http://schemas.microsoft.com/office/drawing/2014/main" val="10000"/>
                  </a:ext>
                </a:extLst>
              </a:tr>
              <a:tr h="98368">
                <a:tc vMerge="1">
                  <a:txBody>
                    <a:bodyPr/>
                    <a:lstStyle/>
                    <a:p>
                      <a:endParaRPr lang="es-CO"/>
                    </a:p>
                  </a:txBody>
                  <a:tcPr/>
                </a:tc>
                <a:tc>
                  <a:txBody>
                    <a:bodyPr/>
                    <a:lstStyle/>
                    <a:p>
                      <a:pPr algn="ctr" fontAlgn="b"/>
                      <a:r>
                        <a:rPr lang="es-CO" sz="1600" b="1" u="none" strike="noStrike" dirty="0">
                          <a:solidFill>
                            <a:schemeClr val="bg1"/>
                          </a:solidFill>
                          <a:effectLst/>
                          <a:latin typeface="+mj-lt"/>
                        </a:rPr>
                        <a:t>Valor (COP)</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Hectáreas (Ha)</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Valor (COP)</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Hectáreas (Ha)</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CO" sz="1600" b="1" i="0" u="none" strike="noStrike" dirty="0">
                          <a:solidFill>
                            <a:schemeClr val="bg1"/>
                          </a:solidFill>
                          <a:effectLst/>
                          <a:latin typeface="+mj-lt"/>
                        </a:rPr>
                        <a:t>Ejecutado / Gestionado</a:t>
                      </a:r>
                    </a:p>
                  </a:txBody>
                  <a:tcPr marL="0" marR="0" marT="0" marB="0" anchor="ctr">
                    <a:solidFill>
                      <a:srgbClr val="F42F63"/>
                    </a:solidFill>
                  </a:tcPr>
                </a:tc>
                <a:extLst>
                  <a:ext uri="{0D108BD9-81ED-4DB2-BD59-A6C34878D82A}">
                    <a16:rowId xmlns:a16="http://schemas.microsoft.com/office/drawing/2014/main" val="10001"/>
                  </a:ext>
                </a:extLst>
              </a:tr>
              <a:tr h="356472">
                <a:tc>
                  <a:txBody>
                    <a:bodyPr/>
                    <a:lstStyle/>
                    <a:p>
                      <a:pPr algn="ctr" fontAlgn="b"/>
                      <a:r>
                        <a:rPr lang="es-CO" sz="1600" u="none" strike="noStrike" dirty="0">
                          <a:solidFill>
                            <a:srgbClr val="002060"/>
                          </a:solidFill>
                          <a:effectLst/>
                          <a:latin typeface="+mj-lt"/>
                        </a:rPr>
                        <a:t>2015</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4.736.038.963</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1603,96</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0,00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b="0" i="0" u="none" strike="noStrike" dirty="0">
                          <a:solidFill>
                            <a:srgbClr val="002060"/>
                          </a:solidFill>
                          <a:effectLst/>
                          <a:latin typeface="+mj-lt"/>
                        </a:rPr>
                        <a:t>0%</a:t>
                      </a:r>
                    </a:p>
                  </a:txBody>
                  <a:tcPr marL="0" marR="0" marT="0" marB="0" anchor="ctr">
                    <a:solidFill>
                      <a:srgbClr val="E2ECFD"/>
                    </a:solidFill>
                  </a:tcPr>
                </a:tc>
                <a:extLst>
                  <a:ext uri="{0D108BD9-81ED-4DB2-BD59-A6C34878D82A}">
                    <a16:rowId xmlns:a16="http://schemas.microsoft.com/office/drawing/2014/main" val="10002"/>
                  </a:ext>
                </a:extLst>
              </a:tr>
              <a:tr h="367146">
                <a:tc>
                  <a:txBody>
                    <a:bodyPr/>
                    <a:lstStyle/>
                    <a:p>
                      <a:pPr algn="ctr" fontAlgn="b"/>
                      <a:r>
                        <a:rPr lang="es-CO" sz="1600" u="none" strike="noStrike" dirty="0">
                          <a:solidFill>
                            <a:srgbClr val="002060"/>
                          </a:solidFill>
                          <a:effectLst/>
                          <a:latin typeface="+mj-lt"/>
                        </a:rPr>
                        <a:t>2016</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1.983.000.000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339,37</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4.736.038.963</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1603,96</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b="0" i="0" u="none" strike="noStrike" dirty="0">
                          <a:solidFill>
                            <a:srgbClr val="002060"/>
                          </a:solidFill>
                          <a:effectLst/>
                          <a:latin typeface="+mj-lt"/>
                        </a:rPr>
                        <a:t>239%</a:t>
                      </a:r>
                    </a:p>
                  </a:txBody>
                  <a:tcPr marL="0" marR="0" marT="0" marB="0" anchor="ctr">
                    <a:solidFill>
                      <a:srgbClr val="E2ECFD"/>
                    </a:solidFill>
                  </a:tcPr>
                </a:tc>
                <a:extLst>
                  <a:ext uri="{0D108BD9-81ED-4DB2-BD59-A6C34878D82A}">
                    <a16:rowId xmlns:a16="http://schemas.microsoft.com/office/drawing/2014/main" val="10003"/>
                  </a:ext>
                </a:extLst>
              </a:tr>
              <a:tr h="334818">
                <a:tc>
                  <a:txBody>
                    <a:bodyPr/>
                    <a:lstStyle/>
                    <a:p>
                      <a:pPr algn="ctr" fontAlgn="b"/>
                      <a:r>
                        <a:rPr lang="es-CO" sz="1600" u="none" strike="noStrike" dirty="0">
                          <a:solidFill>
                            <a:srgbClr val="002060"/>
                          </a:solidFill>
                          <a:effectLst/>
                          <a:latin typeface="+mj-lt"/>
                        </a:rPr>
                        <a:t>2017</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13.607.250.000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2.017</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778.557.743</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716</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b="0" i="0" u="none" strike="noStrike" dirty="0">
                          <a:solidFill>
                            <a:srgbClr val="002060"/>
                          </a:solidFill>
                          <a:effectLst/>
                          <a:latin typeface="+mj-lt"/>
                        </a:rPr>
                        <a:t>6%</a:t>
                      </a:r>
                    </a:p>
                  </a:txBody>
                  <a:tcPr marL="0" marR="0" marT="0" marB="0" anchor="ctr">
                    <a:solidFill>
                      <a:srgbClr val="E2ECFD"/>
                    </a:solidFill>
                  </a:tcPr>
                </a:tc>
                <a:extLst>
                  <a:ext uri="{0D108BD9-81ED-4DB2-BD59-A6C34878D82A}">
                    <a16:rowId xmlns:a16="http://schemas.microsoft.com/office/drawing/2014/main" val="10004"/>
                  </a:ext>
                </a:extLst>
              </a:tr>
              <a:tr h="342208">
                <a:tc>
                  <a:txBody>
                    <a:bodyPr/>
                    <a:lstStyle/>
                    <a:p>
                      <a:pPr algn="ctr" fontAlgn="b"/>
                      <a:r>
                        <a:rPr lang="es-CO" sz="1600" u="none" strike="noStrike" dirty="0">
                          <a:solidFill>
                            <a:srgbClr val="002060"/>
                          </a:solidFill>
                          <a:effectLst/>
                          <a:latin typeface="+mj-lt"/>
                        </a:rPr>
                        <a:t>2018</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3.634.250.000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3.410</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4.635.576.068</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u="none" strike="noStrike" dirty="0">
                          <a:solidFill>
                            <a:srgbClr val="002060"/>
                          </a:solidFill>
                          <a:effectLst/>
                          <a:latin typeface="+mj-lt"/>
                        </a:rPr>
                        <a:t>1.532</a:t>
                      </a:r>
                      <a:endParaRPr lang="es-CO" sz="1600" b="0" i="0" u="none" strike="noStrike" dirty="0">
                        <a:solidFill>
                          <a:srgbClr val="002060"/>
                        </a:solidFill>
                        <a:effectLst/>
                        <a:latin typeface="+mj-lt"/>
                      </a:endParaRPr>
                    </a:p>
                  </a:txBody>
                  <a:tcPr marL="0" marR="0" marT="0" marB="0" anchor="ctr">
                    <a:solidFill>
                      <a:srgbClr val="E2ECFD"/>
                    </a:solidFill>
                  </a:tcPr>
                </a:tc>
                <a:tc>
                  <a:txBody>
                    <a:bodyPr/>
                    <a:lstStyle/>
                    <a:p>
                      <a:pPr algn="ctr" fontAlgn="b"/>
                      <a:r>
                        <a:rPr lang="es-CO" sz="1600" b="0" i="0" u="none" strike="noStrike" dirty="0">
                          <a:solidFill>
                            <a:srgbClr val="002060"/>
                          </a:solidFill>
                          <a:effectLst/>
                          <a:latin typeface="+mj-lt"/>
                        </a:rPr>
                        <a:t>128%</a:t>
                      </a:r>
                    </a:p>
                  </a:txBody>
                  <a:tcPr marL="0" marR="0" marT="0" marB="0" anchor="ctr">
                    <a:solidFill>
                      <a:srgbClr val="E2ECFD"/>
                    </a:solidFill>
                  </a:tcPr>
                </a:tc>
                <a:extLst>
                  <a:ext uri="{0D108BD9-81ED-4DB2-BD59-A6C34878D82A}">
                    <a16:rowId xmlns:a16="http://schemas.microsoft.com/office/drawing/2014/main" val="10005"/>
                  </a:ext>
                </a:extLst>
              </a:tr>
              <a:tr h="291945">
                <a:tc>
                  <a:txBody>
                    <a:bodyPr/>
                    <a:lstStyle/>
                    <a:p>
                      <a:pPr algn="ctr" fontAlgn="b"/>
                      <a:r>
                        <a:rPr lang="es-CO" sz="1600" b="1" u="none" strike="noStrike" dirty="0">
                          <a:solidFill>
                            <a:schemeClr val="bg1"/>
                          </a:solidFill>
                          <a:effectLst/>
                          <a:latin typeface="+mj-lt"/>
                        </a:rPr>
                        <a:t>Total</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23.960.538.963</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7.371 </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10.150.172.774</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u="none" strike="noStrike" dirty="0">
                          <a:solidFill>
                            <a:schemeClr val="bg1"/>
                          </a:solidFill>
                          <a:effectLst/>
                          <a:latin typeface="+mj-lt"/>
                        </a:rPr>
                        <a:t>3.852 </a:t>
                      </a:r>
                      <a:endParaRPr lang="es-CO" sz="1600" b="1" i="0" u="none" strike="noStrike" dirty="0">
                        <a:solidFill>
                          <a:schemeClr val="bg1"/>
                        </a:solidFill>
                        <a:effectLst/>
                        <a:latin typeface="+mj-lt"/>
                      </a:endParaRPr>
                    </a:p>
                  </a:txBody>
                  <a:tcPr marL="0" marR="0" marT="0" marB="0" anchor="ctr">
                    <a:solidFill>
                      <a:srgbClr val="F42F63"/>
                    </a:solidFill>
                  </a:tcPr>
                </a:tc>
                <a:tc>
                  <a:txBody>
                    <a:bodyPr/>
                    <a:lstStyle/>
                    <a:p>
                      <a:pPr algn="ctr" fontAlgn="b"/>
                      <a:r>
                        <a:rPr lang="es-CO" sz="1600" b="1" i="0" u="none" strike="noStrike" dirty="0">
                          <a:solidFill>
                            <a:schemeClr val="bg1"/>
                          </a:solidFill>
                          <a:effectLst/>
                          <a:latin typeface="+mj-lt"/>
                        </a:rPr>
                        <a:t>42%</a:t>
                      </a:r>
                    </a:p>
                  </a:txBody>
                  <a:tcPr marL="0" marR="0" marT="0" marB="0" anchor="ctr">
                    <a:solidFill>
                      <a:srgbClr val="F42F63"/>
                    </a:solidFill>
                  </a:tcPr>
                </a:tc>
                <a:extLst>
                  <a:ext uri="{0D108BD9-81ED-4DB2-BD59-A6C34878D82A}">
                    <a16:rowId xmlns:a16="http://schemas.microsoft.com/office/drawing/2014/main" val="10006"/>
                  </a:ext>
                </a:extLst>
              </a:tr>
            </a:tbl>
          </a:graphicData>
        </a:graphic>
      </p:graphicFrame>
      <p:sp>
        <p:nvSpPr>
          <p:cNvPr id="4" name="CuadroTexto 3"/>
          <p:cNvSpPr txBox="1"/>
          <p:nvPr/>
        </p:nvSpPr>
        <p:spPr>
          <a:xfrm>
            <a:off x="165632" y="2086828"/>
            <a:ext cx="6595075" cy="646331"/>
          </a:xfrm>
          <a:prstGeom prst="rect">
            <a:avLst/>
          </a:prstGeom>
          <a:noFill/>
        </p:spPr>
        <p:txBody>
          <a:bodyPr wrap="none" rtlCol="0">
            <a:spAutoFit/>
          </a:bodyPr>
          <a:lstStyle/>
          <a:p>
            <a:r>
              <a:rPr lang="es-CO" b="1" dirty="0">
                <a:solidFill>
                  <a:srgbClr val="002060"/>
                </a:solidFill>
                <a:latin typeface="+mj-lt"/>
              </a:rPr>
              <a:t>Compensaciones ambientales e inversiones del 1% gestionadas en PNN</a:t>
            </a:r>
          </a:p>
          <a:p>
            <a:r>
              <a:rPr lang="es-CO" b="1" dirty="0">
                <a:solidFill>
                  <a:srgbClr val="002060"/>
                </a:solidFill>
                <a:latin typeface="+mj-lt"/>
              </a:rPr>
              <a:t>Pesos corrientes  </a:t>
            </a:r>
          </a:p>
        </p:txBody>
      </p:sp>
      <p:grpSp>
        <p:nvGrpSpPr>
          <p:cNvPr id="13" name="Grupo 12">
            <a:extLst>
              <a:ext uri="{FF2B5EF4-FFF2-40B4-BE49-F238E27FC236}">
                <a16:creationId xmlns:a16="http://schemas.microsoft.com/office/drawing/2014/main" id="{E028B36D-3C8B-4669-A4B7-1FCB62F1B9CF}"/>
              </a:ext>
            </a:extLst>
          </p:cNvPr>
          <p:cNvGrpSpPr/>
          <p:nvPr/>
        </p:nvGrpSpPr>
        <p:grpSpPr>
          <a:xfrm>
            <a:off x="7420025" y="2157622"/>
            <a:ext cx="4481029" cy="3984560"/>
            <a:chOff x="7664568" y="2086828"/>
            <a:chExt cx="4176450" cy="4771172"/>
          </a:xfrm>
        </p:grpSpPr>
        <p:sp>
          <p:nvSpPr>
            <p:cNvPr id="14" name="Rectángulo 13">
              <a:extLst>
                <a:ext uri="{FF2B5EF4-FFF2-40B4-BE49-F238E27FC236}">
                  <a16:creationId xmlns:a16="http://schemas.microsoft.com/office/drawing/2014/main" id="{F66D4E07-AB27-41C9-AB1D-965740E748E9}"/>
                </a:ext>
              </a:extLst>
            </p:cNvPr>
            <p:cNvSpPr/>
            <p:nvPr/>
          </p:nvSpPr>
          <p:spPr>
            <a:xfrm>
              <a:off x="7664568" y="2086828"/>
              <a:ext cx="4176450" cy="4771172"/>
            </a:xfrm>
            <a:prstGeom prst="rect">
              <a:avLst/>
            </a:prstGeom>
            <a:solidFill>
              <a:srgbClr val="E2ECFD"/>
            </a:solidFill>
            <a:ln>
              <a:solidFill>
                <a:srgbClr val="E2ECFD"/>
              </a:solidFill>
            </a:ln>
          </p:spPr>
        </p:sp>
        <p:sp>
          <p:nvSpPr>
            <p:cNvPr id="15" name="Forma libre: forma 14">
              <a:extLst>
                <a:ext uri="{FF2B5EF4-FFF2-40B4-BE49-F238E27FC236}">
                  <a16:creationId xmlns:a16="http://schemas.microsoft.com/office/drawing/2014/main" id="{798A10E5-941E-4836-BEC6-F8270875B68B}"/>
                </a:ext>
              </a:extLst>
            </p:cNvPr>
            <p:cNvSpPr/>
            <p:nvPr/>
          </p:nvSpPr>
          <p:spPr>
            <a:xfrm>
              <a:off x="7892967" y="2089512"/>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0"/>
                <a:alphaOff val="0"/>
              </a:schemeClr>
            </a:fillRef>
            <a:effectRef idx="0">
              <a:schemeClr val="accent3">
                <a:shade val="50000"/>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Ecopetrol - CENIT</a:t>
              </a:r>
            </a:p>
          </p:txBody>
        </p:sp>
        <p:sp>
          <p:nvSpPr>
            <p:cNvPr id="16" name="Forma libre: forma 15">
              <a:extLst>
                <a:ext uri="{FF2B5EF4-FFF2-40B4-BE49-F238E27FC236}">
                  <a16:creationId xmlns:a16="http://schemas.microsoft.com/office/drawing/2014/main" id="{2AA2D6BD-8982-454B-A91F-5A365A09D741}"/>
                </a:ext>
              </a:extLst>
            </p:cNvPr>
            <p:cNvSpPr/>
            <p:nvPr/>
          </p:nvSpPr>
          <p:spPr>
            <a:xfrm>
              <a:off x="9171597" y="2089512"/>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4495"/>
                <a:alphaOff val="0"/>
              </a:schemeClr>
            </a:fillRef>
            <a:effectRef idx="0">
              <a:schemeClr val="accent3">
                <a:shade val="50000"/>
                <a:hueOff val="0"/>
                <a:satOff val="0"/>
                <a:lumOff val="4495"/>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Empresas Públicas de Medellín</a:t>
              </a:r>
            </a:p>
          </p:txBody>
        </p:sp>
        <p:sp>
          <p:nvSpPr>
            <p:cNvPr id="17" name="Forma libre: forma 16">
              <a:extLst>
                <a:ext uri="{FF2B5EF4-FFF2-40B4-BE49-F238E27FC236}">
                  <a16:creationId xmlns:a16="http://schemas.microsoft.com/office/drawing/2014/main" id="{B4F841A9-6FA0-432B-BC1C-CC605D74B614}"/>
                </a:ext>
              </a:extLst>
            </p:cNvPr>
            <p:cNvSpPr/>
            <p:nvPr/>
          </p:nvSpPr>
          <p:spPr>
            <a:xfrm>
              <a:off x="10450227" y="2089512"/>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8990"/>
                <a:alphaOff val="0"/>
              </a:schemeClr>
            </a:fillRef>
            <a:effectRef idx="0">
              <a:schemeClr val="accent3">
                <a:shade val="50000"/>
                <a:hueOff val="0"/>
                <a:satOff val="0"/>
                <a:lumOff val="899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Consorcio Vía de las Américas </a:t>
              </a:r>
            </a:p>
          </p:txBody>
        </p:sp>
        <p:sp>
          <p:nvSpPr>
            <p:cNvPr id="18" name="Forma libre: forma 17">
              <a:extLst>
                <a:ext uri="{FF2B5EF4-FFF2-40B4-BE49-F238E27FC236}">
                  <a16:creationId xmlns:a16="http://schemas.microsoft.com/office/drawing/2014/main" id="{480502C7-34AD-49A1-BCD3-0852BAB7E790}"/>
                </a:ext>
              </a:extLst>
            </p:cNvPr>
            <p:cNvSpPr/>
            <p:nvPr/>
          </p:nvSpPr>
          <p:spPr>
            <a:xfrm>
              <a:off x="7892967" y="2903186"/>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13486"/>
                <a:alphaOff val="0"/>
              </a:schemeClr>
            </a:fillRef>
            <a:effectRef idx="0">
              <a:schemeClr val="accent3">
                <a:shade val="50000"/>
                <a:hueOff val="0"/>
                <a:satOff val="0"/>
                <a:lumOff val="13486"/>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 </a:t>
              </a:r>
              <a:r>
                <a:rPr lang="es-CO" sz="1400" b="1" kern="1200" dirty="0" err="1">
                  <a:solidFill>
                    <a:srgbClr val="002060"/>
                  </a:solidFill>
                </a:rPr>
                <a:t>Promigas</a:t>
              </a:r>
              <a:endParaRPr lang="es-CO" sz="1400" b="1" kern="1200" dirty="0">
                <a:solidFill>
                  <a:srgbClr val="002060"/>
                </a:solidFill>
              </a:endParaRPr>
            </a:p>
          </p:txBody>
        </p:sp>
        <p:sp>
          <p:nvSpPr>
            <p:cNvPr id="19" name="Forma libre: forma 18">
              <a:extLst>
                <a:ext uri="{FF2B5EF4-FFF2-40B4-BE49-F238E27FC236}">
                  <a16:creationId xmlns:a16="http://schemas.microsoft.com/office/drawing/2014/main" id="{C8C8B02E-802B-42F0-B70C-50F6962F9382}"/>
                </a:ext>
              </a:extLst>
            </p:cNvPr>
            <p:cNvSpPr/>
            <p:nvPr/>
          </p:nvSpPr>
          <p:spPr>
            <a:xfrm>
              <a:off x="9171597" y="2903186"/>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17981"/>
                <a:alphaOff val="0"/>
              </a:schemeClr>
            </a:fillRef>
            <a:effectRef idx="0">
              <a:schemeClr val="accent3">
                <a:shade val="50000"/>
                <a:hueOff val="0"/>
                <a:satOff val="0"/>
                <a:lumOff val="17981"/>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err="1">
                  <a:solidFill>
                    <a:srgbClr val="002060"/>
                  </a:solidFill>
                </a:rPr>
                <a:t>Geopark</a:t>
              </a:r>
              <a:endParaRPr lang="es-CO" sz="1400" b="1" kern="1200" dirty="0">
                <a:solidFill>
                  <a:srgbClr val="002060"/>
                </a:solidFill>
              </a:endParaRPr>
            </a:p>
          </p:txBody>
        </p:sp>
        <p:sp>
          <p:nvSpPr>
            <p:cNvPr id="20" name="Forma libre: forma 19">
              <a:extLst>
                <a:ext uri="{FF2B5EF4-FFF2-40B4-BE49-F238E27FC236}">
                  <a16:creationId xmlns:a16="http://schemas.microsoft.com/office/drawing/2014/main" id="{FA9F0478-6A77-413E-AB9A-E6A02C3AFE92}"/>
                </a:ext>
              </a:extLst>
            </p:cNvPr>
            <p:cNvSpPr/>
            <p:nvPr/>
          </p:nvSpPr>
          <p:spPr>
            <a:xfrm>
              <a:off x="10450227" y="2903186"/>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22476"/>
                <a:alphaOff val="0"/>
              </a:schemeClr>
            </a:fillRef>
            <a:effectRef idx="0">
              <a:schemeClr val="accent3">
                <a:shade val="50000"/>
                <a:hueOff val="0"/>
                <a:satOff val="0"/>
                <a:lumOff val="22476"/>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Sociedad Portuaria El </a:t>
              </a:r>
              <a:r>
                <a:rPr lang="es-CO" sz="1400" b="1" kern="1200" dirty="0" err="1">
                  <a:solidFill>
                    <a:srgbClr val="002060"/>
                  </a:solidFill>
                </a:rPr>
                <a:t>Cayao</a:t>
              </a:r>
              <a:r>
                <a:rPr lang="es-CO" sz="1400" b="1" kern="1200" dirty="0">
                  <a:solidFill>
                    <a:srgbClr val="002060"/>
                  </a:solidFill>
                </a:rPr>
                <a:t> </a:t>
              </a:r>
            </a:p>
          </p:txBody>
        </p:sp>
        <p:sp>
          <p:nvSpPr>
            <p:cNvPr id="21" name="Forma libre: forma 20">
              <a:extLst>
                <a:ext uri="{FF2B5EF4-FFF2-40B4-BE49-F238E27FC236}">
                  <a16:creationId xmlns:a16="http://schemas.microsoft.com/office/drawing/2014/main" id="{8C36EA38-9546-47D6-A7C1-4F6FCAF80C5F}"/>
                </a:ext>
              </a:extLst>
            </p:cNvPr>
            <p:cNvSpPr/>
            <p:nvPr/>
          </p:nvSpPr>
          <p:spPr>
            <a:xfrm>
              <a:off x="7892967" y="3716859"/>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26971"/>
                <a:alphaOff val="0"/>
              </a:schemeClr>
            </a:fillRef>
            <a:effectRef idx="0">
              <a:schemeClr val="accent3">
                <a:shade val="50000"/>
                <a:hueOff val="0"/>
                <a:satOff val="0"/>
                <a:lumOff val="26971"/>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Energía Eléctrica de Bogotá</a:t>
              </a:r>
            </a:p>
          </p:txBody>
        </p:sp>
        <p:sp>
          <p:nvSpPr>
            <p:cNvPr id="23" name="Forma libre: forma 22">
              <a:extLst>
                <a:ext uri="{FF2B5EF4-FFF2-40B4-BE49-F238E27FC236}">
                  <a16:creationId xmlns:a16="http://schemas.microsoft.com/office/drawing/2014/main" id="{D52DAB30-0E94-478C-9131-FC61FD75F29B}"/>
                </a:ext>
              </a:extLst>
            </p:cNvPr>
            <p:cNvSpPr/>
            <p:nvPr/>
          </p:nvSpPr>
          <p:spPr>
            <a:xfrm>
              <a:off x="10450227" y="3716859"/>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35962"/>
                <a:alphaOff val="0"/>
              </a:schemeClr>
            </a:fillRef>
            <a:effectRef idx="0">
              <a:schemeClr val="accent3">
                <a:shade val="50000"/>
                <a:hueOff val="0"/>
                <a:satOff val="0"/>
                <a:lumOff val="35962"/>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ARGOS </a:t>
              </a:r>
            </a:p>
          </p:txBody>
        </p:sp>
        <p:sp>
          <p:nvSpPr>
            <p:cNvPr id="24" name="Forma libre: forma 23">
              <a:extLst>
                <a:ext uri="{FF2B5EF4-FFF2-40B4-BE49-F238E27FC236}">
                  <a16:creationId xmlns:a16="http://schemas.microsoft.com/office/drawing/2014/main" id="{F8F60C6E-25BB-4922-9748-7ACC914206CA}"/>
                </a:ext>
              </a:extLst>
            </p:cNvPr>
            <p:cNvSpPr/>
            <p:nvPr/>
          </p:nvSpPr>
          <p:spPr>
            <a:xfrm>
              <a:off x="7892967" y="4530532"/>
              <a:ext cx="1162390" cy="119758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31467"/>
                <a:alphaOff val="0"/>
              </a:schemeClr>
            </a:fillRef>
            <a:effectRef idx="0">
              <a:schemeClr val="accent3">
                <a:shade val="50000"/>
                <a:hueOff val="0"/>
                <a:satOff val="0"/>
                <a:lumOff val="31467"/>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Sociedad Concesión </a:t>
              </a:r>
              <a:r>
                <a:rPr lang="es-CO" sz="1400" b="1" dirty="0">
                  <a:solidFill>
                    <a:srgbClr val="002060"/>
                  </a:solidFill>
                </a:rPr>
                <a:t>C</a:t>
              </a:r>
              <a:r>
                <a:rPr lang="es-CO" sz="1400" b="1" kern="1200" dirty="0">
                  <a:solidFill>
                    <a:srgbClr val="002060"/>
                  </a:solidFill>
                </a:rPr>
                <a:t>ostera Cartagena – Barranquilla</a:t>
              </a:r>
            </a:p>
          </p:txBody>
        </p:sp>
        <p:sp>
          <p:nvSpPr>
            <p:cNvPr id="25" name="Forma libre: forma 24">
              <a:extLst>
                <a:ext uri="{FF2B5EF4-FFF2-40B4-BE49-F238E27FC236}">
                  <a16:creationId xmlns:a16="http://schemas.microsoft.com/office/drawing/2014/main" id="{447A4232-6ED7-4B38-A40F-DC47EBF28C8A}"/>
                </a:ext>
              </a:extLst>
            </p:cNvPr>
            <p:cNvSpPr/>
            <p:nvPr/>
          </p:nvSpPr>
          <p:spPr>
            <a:xfrm>
              <a:off x="9171597" y="3761851"/>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26971"/>
                <a:alphaOff val="0"/>
              </a:schemeClr>
            </a:fillRef>
            <a:effectRef idx="0">
              <a:schemeClr val="accent3">
                <a:shade val="50000"/>
                <a:hueOff val="0"/>
                <a:satOff val="0"/>
                <a:lumOff val="26971"/>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err="1">
                  <a:solidFill>
                    <a:srgbClr val="002060"/>
                  </a:solidFill>
                </a:rPr>
                <a:t>Grantierra</a:t>
              </a:r>
              <a:endParaRPr lang="es-CO" sz="1400" b="1" kern="1200" dirty="0">
                <a:solidFill>
                  <a:srgbClr val="002060"/>
                </a:solidFill>
              </a:endParaRPr>
            </a:p>
          </p:txBody>
        </p:sp>
        <p:sp>
          <p:nvSpPr>
            <p:cNvPr id="26" name="Forma libre: forma 25">
              <a:extLst>
                <a:ext uri="{FF2B5EF4-FFF2-40B4-BE49-F238E27FC236}">
                  <a16:creationId xmlns:a16="http://schemas.microsoft.com/office/drawing/2014/main" id="{78B9C4E6-D718-44FE-A705-25FCD895F866}"/>
                </a:ext>
              </a:extLst>
            </p:cNvPr>
            <p:cNvSpPr/>
            <p:nvPr/>
          </p:nvSpPr>
          <p:spPr>
            <a:xfrm>
              <a:off x="10450227" y="4735480"/>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22476"/>
                <a:alphaOff val="0"/>
              </a:schemeClr>
            </a:fillRef>
            <a:effectRef idx="0">
              <a:schemeClr val="accent3">
                <a:shade val="50000"/>
                <a:hueOff val="0"/>
                <a:satOff val="0"/>
                <a:lumOff val="22476"/>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a:solidFill>
                    <a:srgbClr val="002060"/>
                  </a:solidFill>
                </a:rPr>
                <a:t>INVIAS</a:t>
              </a:r>
              <a:endParaRPr lang="es-CO" sz="1400" b="1" kern="1200" dirty="0">
                <a:solidFill>
                  <a:srgbClr val="002060"/>
                </a:solidFill>
              </a:endParaRPr>
            </a:p>
          </p:txBody>
        </p:sp>
        <p:sp>
          <p:nvSpPr>
            <p:cNvPr id="27" name="Forma libre: forma 26">
              <a:extLst>
                <a:ext uri="{FF2B5EF4-FFF2-40B4-BE49-F238E27FC236}">
                  <a16:creationId xmlns:a16="http://schemas.microsoft.com/office/drawing/2014/main" id="{6237D289-7C05-491E-818D-08E4BA196B62}"/>
                </a:ext>
              </a:extLst>
            </p:cNvPr>
            <p:cNvSpPr/>
            <p:nvPr/>
          </p:nvSpPr>
          <p:spPr>
            <a:xfrm>
              <a:off x="7883547" y="5869969"/>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17981"/>
                <a:alphaOff val="0"/>
              </a:schemeClr>
            </a:fillRef>
            <a:effectRef idx="0">
              <a:schemeClr val="accent3">
                <a:shade val="50000"/>
                <a:hueOff val="0"/>
                <a:satOff val="0"/>
                <a:lumOff val="17981"/>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Consorcio SES</a:t>
              </a:r>
            </a:p>
          </p:txBody>
        </p:sp>
        <p:sp>
          <p:nvSpPr>
            <p:cNvPr id="28" name="Forma libre: forma 27">
              <a:extLst>
                <a:ext uri="{FF2B5EF4-FFF2-40B4-BE49-F238E27FC236}">
                  <a16:creationId xmlns:a16="http://schemas.microsoft.com/office/drawing/2014/main" id="{5FFA51FD-4262-446B-8E2C-5355093E5E50}"/>
                </a:ext>
              </a:extLst>
            </p:cNvPr>
            <p:cNvSpPr/>
            <p:nvPr/>
          </p:nvSpPr>
          <p:spPr>
            <a:xfrm>
              <a:off x="9171597" y="4752891"/>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13486"/>
                <a:alphaOff val="0"/>
              </a:schemeClr>
            </a:fillRef>
            <a:effectRef idx="0">
              <a:schemeClr val="accent3">
                <a:shade val="50000"/>
                <a:hueOff val="0"/>
                <a:satOff val="0"/>
                <a:lumOff val="13486"/>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err="1">
                  <a:solidFill>
                    <a:srgbClr val="002060"/>
                  </a:solidFill>
                </a:rPr>
                <a:t>Promioriente</a:t>
              </a:r>
              <a:endParaRPr lang="es-CO" sz="1400" b="1" kern="1200" dirty="0">
                <a:solidFill>
                  <a:srgbClr val="002060"/>
                </a:solidFill>
              </a:endParaRPr>
            </a:p>
          </p:txBody>
        </p:sp>
        <p:sp>
          <p:nvSpPr>
            <p:cNvPr id="29" name="Forma libre: forma 28">
              <a:extLst>
                <a:ext uri="{FF2B5EF4-FFF2-40B4-BE49-F238E27FC236}">
                  <a16:creationId xmlns:a16="http://schemas.microsoft.com/office/drawing/2014/main" id="{596E4339-7117-4416-BDBC-81A9F4023A96}"/>
                </a:ext>
              </a:extLst>
            </p:cNvPr>
            <p:cNvSpPr/>
            <p:nvPr/>
          </p:nvSpPr>
          <p:spPr>
            <a:xfrm>
              <a:off x="10450227" y="5852558"/>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8990"/>
                <a:alphaOff val="0"/>
              </a:schemeClr>
            </a:fillRef>
            <a:effectRef idx="0">
              <a:schemeClr val="accent3">
                <a:shade val="50000"/>
                <a:hueOff val="0"/>
                <a:satOff val="0"/>
                <a:lumOff val="8990"/>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Construcciones El Cóndor</a:t>
              </a:r>
            </a:p>
          </p:txBody>
        </p:sp>
        <p:sp>
          <p:nvSpPr>
            <p:cNvPr id="30" name="Forma libre: forma 29">
              <a:extLst>
                <a:ext uri="{FF2B5EF4-FFF2-40B4-BE49-F238E27FC236}">
                  <a16:creationId xmlns:a16="http://schemas.microsoft.com/office/drawing/2014/main" id="{9EC6A6AF-65B3-4BDF-8477-81794687E2E1}"/>
                </a:ext>
              </a:extLst>
            </p:cNvPr>
            <p:cNvSpPr/>
            <p:nvPr/>
          </p:nvSpPr>
          <p:spPr>
            <a:xfrm>
              <a:off x="9185944" y="5869969"/>
              <a:ext cx="1162390" cy="697434"/>
            </a:xfrm>
            <a:custGeom>
              <a:avLst/>
              <a:gdLst>
                <a:gd name="connsiteX0" fmla="*/ 0 w 1162390"/>
                <a:gd name="connsiteY0" fmla="*/ 0 h 697434"/>
                <a:gd name="connsiteX1" fmla="*/ 1162390 w 1162390"/>
                <a:gd name="connsiteY1" fmla="*/ 0 h 697434"/>
                <a:gd name="connsiteX2" fmla="*/ 1162390 w 1162390"/>
                <a:gd name="connsiteY2" fmla="*/ 697434 h 697434"/>
                <a:gd name="connsiteX3" fmla="*/ 0 w 1162390"/>
                <a:gd name="connsiteY3" fmla="*/ 697434 h 697434"/>
                <a:gd name="connsiteX4" fmla="*/ 0 w 1162390"/>
                <a:gd name="connsiteY4" fmla="*/ 0 h 69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2390" h="697434">
                  <a:moveTo>
                    <a:pt x="0" y="0"/>
                  </a:moveTo>
                  <a:lnTo>
                    <a:pt x="1162390" y="0"/>
                  </a:lnTo>
                  <a:lnTo>
                    <a:pt x="1162390" y="697434"/>
                  </a:lnTo>
                  <a:lnTo>
                    <a:pt x="0" y="697434"/>
                  </a:lnTo>
                  <a:lnTo>
                    <a:pt x="0" y="0"/>
                  </a:lnTo>
                  <a:close/>
                </a:path>
              </a:pathLst>
            </a:custGeom>
            <a:solidFill>
              <a:srgbClr val="E2ECFD"/>
            </a:solidFill>
            <a:ln>
              <a:solidFill>
                <a:srgbClr val="F42F63"/>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3">
                <a:shade val="50000"/>
                <a:hueOff val="0"/>
                <a:satOff val="0"/>
                <a:lumOff val="4495"/>
                <a:alphaOff val="0"/>
              </a:schemeClr>
            </a:fillRef>
            <a:effectRef idx="0">
              <a:schemeClr val="accent3">
                <a:shade val="50000"/>
                <a:hueOff val="0"/>
                <a:satOff val="0"/>
                <a:lumOff val="4495"/>
                <a:alphaOff val="0"/>
              </a:schemeClr>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CO" sz="1400" b="1" kern="1200" dirty="0">
                  <a:solidFill>
                    <a:srgbClr val="002060"/>
                  </a:solidFill>
                </a:rPr>
                <a:t>Emgesa</a:t>
              </a:r>
            </a:p>
          </p:txBody>
        </p:sp>
      </p:grpSp>
      <p:sp>
        <p:nvSpPr>
          <p:cNvPr id="10" name="Título 4">
            <a:extLst>
              <a:ext uri="{FF2B5EF4-FFF2-40B4-BE49-F238E27FC236}">
                <a16:creationId xmlns:a16="http://schemas.microsoft.com/office/drawing/2014/main" id="{19C39F65-9142-49FC-B0FC-D26BEE61A95C}"/>
              </a:ext>
            </a:extLst>
          </p:cNvPr>
          <p:cNvSpPr>
            <a:spLocks noGrp="1"/>
          </p:cNvSpPr>
          <p:nvPr>
            <p:ph type="title"/>
          </p:nvPr>
        </p:nvSpPr>
        <p:spPr>
          <a:xfrm>
            <a:off x="942109" y="241015"/>
            <a:ext cx="10411691" cy="1042988"/>
          </a:xfrm>
        </p:spPr>
        <p:txBody>
          <a:bodyPr>
            <a:normAutofit/>
          </a:bodyPr>
          <a:lstStyle/>
          <a:p>
            <a:r>
              <a:rPr lang="es-ES" b="1" dirty="0">
                <a:effectLst>
                  <a:outerShdw blurRad="38100" dist="38100" dir="2700000" algn="tl">
                    <a:srgbClr val="000000">
                      <a:alpha val="43137"/>
                    </a:srgbClr>
                  </a:outerShdw>
                </a:effectLst>
              </a:rPr>
              <a:t>3. Mecanismos de financiación</a:t>
            </a:r>
            <a:endParaRPr lang="es-CO" b="1" dirty="0">
              <a:effectLst>
                <a:outerShdw blurRad="38100" dist="38100" dir="2700000" algn="tl">
                  <a:srgbClr val="000000">
                    <a:alpha val="43137"/>
                  </a:srgbClr>
                </a:outerShdw>
              </a:effectLst>
            </a:endParaRPr>
          </a:p>
        </p:txBody>
      </p:sp>
      <p:sp>
        <p:nvSpPr>
          <p:cNvPr id="11" name="CuadroTexto 10">
            <a:extLst>
              <a:ext uri="{FF2B5EF4-FFF2-40B4-BE49-F238E27FC236}">
                <a16:creationId xmlns:a16="http://schemas.microsoft.com/office/drawing/2014/main" id="{0FC6F86D-1E12-4047-BA5D-40E88C22F36E}"/>
              </a:ext>
            </a:extLst>
          </p:cNvPr>
          <p:cNvSpPr txBox="1"/>
          <p:nvPr/>
        </p:nvSpPr>
        <p:spPr>
          <a:xfrm>
            <a:off x="165632" y="5430867"/>
            <a:ext cx="2425664" cy="230832"/>
          </a:xfrm>
          <a:prstGeom prst="rect">
            <a:avLst/>
          </a:prstGeom>
          <a:noFill/>
        </p:spPr>
        <p:txBody>
          <a:bodyPr wrap="none" rtlCol="0">
            <a:spAutoFit/>
          </a:bodyPr>
          <a:lstStyle/>
          <a:p>
            <a:pPr fontAlgn="b"/>
            <a:r>
              <a:rPr lang="es-CO" sz="900" dirty="0"/>
              <a:t>Fuente: SSNA -PPNC. Bogotá Diciembre de 2018</a:t>
            </a:r>
            <a:endParaRPr lang="es-CO" sz="900" dirty="0">
              <a:solidFill>
                <a:srgbClr val="000000"/>
              </a:solidFill>
            </a:endParaRPr>
          </a:p>
        </p:txBody>
      </p:sp>
      <p:sp>
        <p:nvSpPr>
          <p:cNvPr id="12" name="Forma libre: forma 11">
            <a:extLst>
              <a:ext uri="{FF2B5EF4-FFF2-40B4-BE49-F238E27FC236}">
                <a16:creationId xmlns:a16="http://schemas.microsoft.com/office/drawing/2014/main" id="{F6037FB8-1728-4C3C-88A1-3EFF4CF3CE94}"/>
              </a:ext>
            </a:extLst>
          </p:cNvPr>
          <p:cNvSpPr/>
          <p:nvPr/>
        </p:nvSpPr>
        <p:spPr>
          <a:xfrm>
            <a:off x="7480062" y="1402469"/>
            <a:ext cx="4360956" cy="636687"/>
          </a:xfrm>
          <a:custGeom>
            <a:avLst/>
            <a:gdLst>
              <a:gd name="connsiteX0" fmla="*/ 0 w 3666310"/>
              <a:gd name="connsiteY0" fmla="*/ 99842 h 599040"/>
              <a:gd name="connsiteX1" fmla="*/ 99842 w 3666310"/>
              <a:gd name="connsiteY1" fmla="*/ 0 h 599040"/>
              <a:gd name="connsiteX2" fmla="*/ 3566468 w 3666310"/>
              <a:gd name="connsiteY2" fmla="*/ 0 h 599040"/>
              <a:gd name="connsiteX3" fmla="*/ 3666310 w 3666310"/>
              <a:gd name="connsiteY3" fmla="*/ 99842 h 599040"/>
              <a:gd name="connsiteX4" fmla="*/ 3666310 w 3666310"/>
              <a:gd name="connsiteY4" fmla="*/ 499198 h 599040"/>
              <a:gd name="connsiteX5" fmla="*/ 3566468 w 3666310"/>
              <a:gd name="connsiteY5" fmla="*/ 599040 h 599040"/>
              <a:gd name="connsiteX6" fmla="*/ 99842 w 3666310"/>
              <a:gd name="connsiteY6" fmla="*/ 599040 h 599040"/>
              <a:gd name="connsiteX7" fmla="*/ 0 w 3666310"/>
              <a:gd name="connsiteY7" fmla="*/ 499198 h 599040"/>
              <a:gd name="connsiteX8" fmla="*/ 0 w 3666310"/>
              <a:gd name="connsiteY8" fmla="*/ 99842 h 5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310" h="599040">
                <a:moveTo>
                  <a:pt x="0" y="99842"/>
                </a:moveTo>
                <a:cubicBezTo>
                  <a:pt x="0" y="44701"/>
                  <a:pt x="44701" y="0"/>
                  <a:pt x="99842" y="0"/>
                </a:cubicBezTo>
                <a:lnTo>
                  <a:pt x="3566468" y="0"/>
                </a:lnTo>
                <a:cubicBezTo>
                  <a:pt x="3621609" y="0"/>
                  <a:pt x="3666310" y="44701"/>
                  <a:pt x="3666310" y="99842"/>
                </a:cubicBezTo>
                <a:lnTo>
                  <a:pt x="3666310" y="499198"/>
                </a:lnTo>
                <a:cubicBezTo>
                  <a:pt x="3666310" y="554339"/>
                  <a:pt x="3621609" y="599040"/>
                  <a:pt x="3566468" y="599040"/>
                </a:cubicBezTo>
                <a:lnTo>
                  <a:pt x="99842" y="599040"/>
                </a:lnTo>
                <a:cubicBezTo>
                  <a:pt x="44701" y="599040"/>
                  <a:pt x="0" y="554339"/>
                  <a:pt x="0" y="499198"/>
                </a:cubicBezTo>
                <a:lnTo>
                  <a:pt x="0" y="99842"/>
                </a:lnTo>
                <a:close/>
              </a:path>
            </a:pathLst>
          </a:custGeom>
          <a:solidFill>
            <a:srgbClr val="F42F6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2583" tIns="82583" rIns="82583" bIns="82583" numCol="1" spcCol="1270" anchor="ctr" anchorCtr="0">
            <a:noAutofit/>
          </a:bodyPr>
          <a:lstStyle/>
          <a:p>
            <a:pPr marL="0" lvl="0" indent="0" algn="ctr" defTabSz="622300">
              <a:lnSpc>
                <a:spcPct val="90000"/>
              </a:lnSpc>
              <a:spcBef>
                <a:spcPct val="0"/>
              </a:spcBef>
              <a:spcAft>
                <a:spcPct val="35000"/>
              </a:spcAft>
              <a:buNone/>
            </a:pPr>
            <a:r>
              <a:rPr lang="es-ES" sz="1600" b="1" dirty="0">
                <a:solidFill>
                  <a:schemeClr val="bg1"/>
                </a:solidFill>
                <a:latin typeface="+mj-lt"/>
              </a:rPr>
              <a:t>E</a:t>
            </a:r>
            <a:r>
              <a:rPr lang="es-CO" sz="1600" b="1" dirty="0">
                <a:solidFill>
                  <a:schemeClr val="bg1"/>
                </a:solidFill>
                <a:latin typeface="+mj-lt"/>
              </a:rPr>
              <a:t>MPRESAS/ENTIDADES</a:t>
            </a:r>
            <a:endParaRPr lang="es-CO" sz="1600" kern="1200" dirty="0">
              <a:solidFill>
                <a:schemeClr val="bg1"/>
              </a:solidFill>
              <a:latin typeface="+mj-lt"/>
            </a:endParaRPr>
          </a:p>
        </p:txBody>
      </p:sp>
    </p:spTree>
    <p:extLst>
      <p:ext uri="{BB962C8B-B14F-4D97-AF65-F5344CB8AC3E}">
        <p14:creationId xmlns:p14="http://schemas.microsoft.com/office/powerpoint/2010/main" val="399414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00650" y="2928024"/>
            <a:ext cx="6153150" cy="1042988"/>
          </a:xfrm>
        </p:spPr>
        <p:txBody>
          <a:bodyPr>
            <a:noAutofit/>
          </a:bodyPr>
          <a:lstStyle/>
          <a:p>
            <a:r>
              <a:rPr lang="es-CO" sz="5400" b="1" dirty="0"/>
              <a:t>Somos la gente de </a:t>
            </a:r>
            <a:br>
              <a:rPr lang="es-CO" sz="5400" b="1" dirty="0"/>
            </a:br>
            <a:r>
              <a:rPr lang="es-CO" sz="5400" b="1" dirty="0"/>
              <a:t>la conservación</a:t>
            </a:r>
          </a:p>
        </p:txBody>
      </p:sp>
      <p:sp>
        <p:nvSpPr>
          <p:cNvPr id="12" name="Rectángulo 11"/>
          <p:cNvSpPr/>
          <p:nvPr/>
        </p:nvSpPr>
        <p:spPr>
          <a:xfrm>
            <a:off x="1" y="0"/>
            <a:ext cx="4393456" cy="6858000"/>
          </a:xfrm>
          <a:prstGeom prst="rect">
            <a:avLst/>
          </a:prstGeom>
          <a:solidFill>
            <a:srgbClr val="F42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3 Marcador de contenido"/>
          <p:cNvSpPr txBox="1">
            <a:spLocks/>
          </p:cNvSpPr>
          <p:nvPr/>
        </p:nvSpPr>
        <p:spPr>
          <a:xfrm>
            <a:off x="8095" y="6267450"/>
            <a:ext cx="4377267" cy="419100"/>
          </a:xfrm>
          <a:prstGeom prst="rect">
            <a:avLst/>
          </a:prstGeom>
          <a:effectLst>
            <a:outerShdw blurRad="50800" dist="50800" dir="4320000" sx="173000" sy="173000" algn="ctr" rotWithShape="0">
              <a:srgbClr val="000000"/>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altLang="es-CO" sz="1600" b="1" spc="300" dirty="0">
                <a:solidFill>
                  <a:schemeClr val="bg1"/>
                </a:solidFill>
                <a:cs typeface="Arial" panose="020B0604020202020204" pitchFamily="34" charset="0"/>
              </a:rPr>
              <a:t>www.parquesnacionales.gov.co</a:t>
            </a:r>
            <a:endParaRPr lang="es-CO" altLang="es-CO" sz="1600" b="1" spc="300" dirty="0">
              <a:solidFill>
                <a:schemeClr val="bg1"/>
              </a:solidFill>
              <a:cs typeface="Arial" panose="020B0604020202020204" pitchFamily="34" charset="0"/>
            </a:endParaRPr>
          </a:p>
        </p:txBody>
      </p:sp>
      <p:sp>
        <p:nvSpPr>
          <p:cNvPr id="14" name="AutoShape 3"/>
          <p:cNvSpPr>
            <a:spLocks noChangeAspect="1" noChangeArrowheads="1" noTextEdit="1"/>
          </p:cNvSpPr>
          <p:nvPr/>
        </p:nvSpPr>
        <p:spPr bwMode="auto">
          <a:xfrm>
            <a:off x="1586201" y="4637954"/>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O"/>
          </a:p>
        </p:txBody>
      </p:sp>
      <p:grpSp>
        <p:nvGrpSpPr>
          <p:cNvPr id="30" name="Grupo 29"/>
          <p:cNvGrpSpPr/>
          <p:nvPr/>
        </p:nvGrpSpPr>
        <p:grpSpPr>
          <a:xfrm>
            <a:off x="617460" y="2687105"/>
            <a:ext cx="3690272" cy="1464248"/>
            <a:chOff x="617460" y="2907506"/>
            <a:chExt cx="3690272" cy="1464248"/>
          </a:xfrm>
        </p:grpSpPr>
        <p:grpSp>
          <p:nvGrpSpPr>
            <p:cNvPr id="27" name="Grupo 26"/>
            <p:cNvGrpSpPr/>
            <p:nvPr/>
          </p:nvGrpSpPr>
          <p:grpSpPr>
            <a:xfrm>
              <a:off x="638290" y="4004216"/>
              <a:ext cx="3669442" cy="367538"/>
              <a:chOff x="715920" y="3270472"/>
              <a:chExt cx="3669442" cy="367538"/>
            </a:xfrm>
          </p:grpSpPr>
          <p:pic>
            <p:nvPicPr>
              <p:cNvPr id="20" name="Imagen 19"/>
              <p:cNvPicPr>
                <a:picLocks noChangeAspect="1"/>
              </p:cNvPicPr>
              <p:nvPr/>
            </p:nvPicPr>
            <p:blipFill>
              <a:blip r:embed="rId2"/>
              <a:stretch>
                <a:fillRect/>
              </a:stretch>
            </p:blipFill>
            <p:spPr>
              <a:xfrm>
                <a:off x="715920" y="3270472"/>
                <a:ext cx="369821" cy="367538"/>
              </a:xfrm>
              <a:prstGeom prst="rect">
                <a:avLst/>
              </a:prstGeom>
            </p:spPr>
          </p:pic>
          <p:sp>
            <p:nvSpPr>
              <p:cNvPr id="22" name="CuadroTexto 21"/>
              <p:cNvSpPr txBox="1"/>
              <p:nvPr/>
            </p:nvSpPr>
            <p:spPr>
              <a:xfrm>
                <a:off x="1127812" y="3282868"/>
                <a:ext cx="3257550" cy="338554"/>
              </a:xfrm>
              <a:prstGeom prst="rect">
                <a:avLst/>
              </a:prstGeom>
              <a:noFill/>
            </p:spPr>
            <p:txBody>
              <a:bodyPr wrap="square" rtlCol="0">
                <a:spAutoFit/>
              </a:bodyPr>
              <a:lstStyle/>
              <a:p>
                <a:r>
                  <a:rPr lang="es-CO" sz="1600" dirty="0">
                    <a:solidFill>
                      <a:schemeClr val="bg1"/>
                    </a:solidFill>
                  </a:rPr>
                  <a:t>@</a:t>
                </a:r>
                <a:r>
                  <a:rPr lang="es-CO" sz="1600" dirty="0" err="1">
                    <a:solidFill>
                      <a:schemeClr val="bg1"/>
                    </a:solidFill>
                  </a:rPr>
                  <a:t>ParquesNaturalesdeColombia</a:t>
                </a:r>
                <a:endParaRPr lang="es-CO" sz="1600" dirty="0">
                  <a:solidFill>
                    <a:schemeClr val="bg1"/>
                  </a:solidFill>
                </a:endParaRPr>
              </a:p>
            </p:txBody>
          </p:sp>
        </p:grpSp>
        <p:grpSp>
          <p:nvGrpSpPr>
            <p:cNvPr id="28" name="Grupo 27"/>
            <p:cNvGrpSpPr/>
            <p:nvPr/>
          </p:nvGrpSpPr>
          <p:grpSpPr>
            <a:xfrm>
              <a:off x="638290" y="2907506"/>
              <a:ext cx="2233994" cy="367538"/>
              <a:chOff x="715920" y="4114493"/>
              <a:chExt cx="2233994" cy="367538"/>
            </a:xfrm>
          </p:grpSpPr>
          <p:pic>
            <p:nvPicPr>
              <p:cNvPr id="21" name="Imagen 20"/>
              <p:cNvPicPr>
                <a:picLocks noChangeAspect="1"/>
              </p:cNvPicPr>
              <p:nvPr/>
            </p:nvPicPr>
            <p:blipFill>
              <a:blip r:embed="rId3"/>
              <a:stretch>
                <a:fillRect/>
              </a:stretch>
            </p:blipFill>
            <p:spPr>
              <a:xfrm>
                <a:off x="715920" y="4114493"/>
                <a:ext cx="369821" cy="367538"/>
              </a:xfrm>
              <a:prstGeom prst="rect">
                <a:avLst/>
              </a:prstGeom>
            </p:spPr>
          </p:pic>
          <p:sp>
            <p:nvSpPr>
              <p:cNvPr id="25" name="Rectángulo 24"/>
              <p:cNvSpPr/>
              <p:nvPr/>
            </p:nvSpPr>
            <p:spPr>
              <a:xfrm>
                <a:off x="1127812" y="4128985"/>
                <a:ext cx="1822102" cy="338554"/>
              </a:xfrm>
              <a:prstGeom prst="rect">
                <a:avLst/>
              </a:prstGeom>
            </p:spPr>
            <p:txBody>
              <a:bodyPr wrap="none">
                <a:spAutoFit/>
              </a:bodyPr>
              <a:lstStyle/>
              <a:p>
                <a:r>
                  <a:rPr lang="es-CO" sz="1600" dirty="0">
                    <a:solidFill>
                      <a:schemeClr val="bg1"/>
                    </a:solidFill>
                  </a:rPr>
                  <a:t>@</a:t>
                </a:r>
                <a:r>
                  <a:rPr lang="es-CO" sz="1600" dirty="0" err="1">
                    <a:solidFill>
                      <a:schemeClr val="bg1"/>
                    </a:solidFill>
                  </a:rPr>
                  <a:t>ParquesColombia</a:t>
                </a:r>
                <a:endParaRPr lang="es-CO" sz="1600" dirty="0">
                  <a:solidFill>
                    <a:schemeClr val="bg1"/>
                  </a:solidFill>
                </a:endParaRPr>
              </a:p>
            </p:txBody>
          </p:sp>
        </p:grpSp>
        <p:grpSp>
          <p:nvGrpSpPr>
            <p:cNvPr id="29" name="Grupo 28"/>
            <p:cNvGrpSpPr/>
            <p:nvPr/>
          </p:nvGrpSpPr>
          <p:grpSpPr>
            <a:xfrm>
              <a:off x="617460" y="3459533"/>
              <a:ext cx="2236677" cy="383518"/>
              <a:chOff x="695090" y="4915956"/>
              <a:chExt cx="2236677" cy="383518"/>
            </a:xfrm>
          </p:grpSpPr>
          <p:pic>
            <p:nvPicPr>
              <p:cNvPr id="19" name="Imagen 18"/>
              <p:cNvPicPr>
                <a:picLocks noChangeAspect="1"/>
              </p:cNvPicPr>
              <p:nvPr/>
            </p:nvPicPr>
            <p:blipFill>
              <a:blip r:embed="rId4"/>
              <a:stretch>
                <a:fillRect/>
              </a:stretch>
            </p:blipFill>
            <p:spPr>
              <a:xfrm>
                <a:off x="695090" y="4915956"/>
                <a:ext cx="381235" cy="383518"/>
              </a:xfrm>
              <a:prstGeom prst="rect">
                <a:avLst/>
              </a:prstGeom>
            </p:spPr>
          </p:pic>
          <p:sp>
            <p:nvSpPr>
              <p:cNvPr id="26" name="Rectángulo 25"/>
              <p:cNvSpPr/>
              <p:nvPr/>
            </p:nvSpPr>
            <p:spPr>
              <a:xfrm>
                <a:off x="1127812" y="4919530"/>
                <a:ext cx="1803955" cy="338554"/>
              </a:xfrm>
              <a:prstGeom prst="rect">
                <a:avLst/>
              </a:prstGeom>
            </p:spPr>
            <p:txBody>
              <a:bodyPr wrap="none">
                <a:spAutoFit/>
              </a:bodyPr>
              <a:lstStyle/>
              <a:p>
                <a:r>
                  <a:rPr lang="es-CO" sz="1600" dirty="0">
                    <a:solidFill>
                      <a:schemeClr val="bg1"/>
                    </a:solidFill>
                  </a:rPr>
                  <a:t>@</a:t>
                </a:r>
                <a:r>
                  <a:rPr lang="es-CO" sz="1600" dirty="0" err="1">
                    <a:solidFill>
                      <a:schemeClr val="bg1"/>
                    </a:solidFill>
                  </a:rPr>
                  <a:t>parquescolombia</a:t>
                </a:r>
                <a:endParaRPr lang="es-CO" sz="1600" dirty="0">
                  <a:solidFill>
                    <a:schemeClr val="bg1"/>
                  </a:solidFill>
                </a:endParaRPr>
              </a:p>
            </p:txBody>
          </p:sp>
        </p:grpSp>
      </p:grpSp>
    </p:spTree>
    <p:extLst>
      <p:ext uri="{BB962C8B-B14F-4D97-AF65-F5344CB8AC3E}">
        <p14:creationId xmlns:p14="http://schemas.microsoft.com/office/powerpoint/2010/main" val="1714802194"/>
      </p:ext>
    </p:extLst>
  </p:cSld>
  <p:clrMapOvr>
    <a:masterClrMapping/>
  </p:clrMapOvr>
</p:sld>
</file>

<file path=ppt/theme/theme1.xml><?xml version="1.0" encoding="utf-8"?>
<a:theme xmlns:a="http://schemas.openxmlformats.org/drawingml/2006/main" name="Tema de Office">
  <a:themeElements>
    <a:clrScheme name="Gobierno 2019">
      <a:dk1>
        <a:srgbClr val="004A84"/>
      </a:dk1>
      <a:lt1>
        <a:srgbClr val="FFFFFF"/>
      </a:lt1>
      <a:dk2>
        <a:srgbClr val="44546A"/>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Gobierno 2019">
      <a:dk1>
        <a:srgbClr val="004A84"/>
      </a:dk1>
      <a:lt1>
        <a:srgbClr val="FFFFFF"/>
      </a:lt1>
      <a:dk2>
        <a:srgbClr val="44546A"/>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0FF37ACF2DA54F8997636A77FC51E7" ma:contentTypeVersion="11" ma:contentTypeDescription="Create a new document." ma:contentTypeScope="" ma:versionID="921522554abc86ce6ddb149771842443">
  <xsd:schema xmlns:xsd="http://www.w3.org/2001/XMLSchema" xmlns:xs="http://www.w3.org/2001/XMLSchema" xmlns:p="http://schemas.microsoft.com/office/2006/metadata/properties" xmlns:ns3="fc179fd8-1b16-4818-8575-2e3120018497" xmlns:ns4="b063eb50-0e59-406f-a950-1d3c0f8dc529" targetNamespace="http://schemas.microsoft.com/office/2006/metadata/properties" ma:root="true" ma:fieldsID="b1792985428de4879591393a4ad9d269" ns3:_="" ns4:_="">
    <xsd:import namespace="fc179fd8-1b16-4818-8575-2e3120018497"/>
    <xsd:import namespace="b063eb50-0e59-406f-a950-1d3c0f8dc5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79fd8-1b16-4818-8575-2e3120018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3eb50-0e59-406f-a950-1d3c0f8dc5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AD2B03-B2D9-451B-918C-BC8C5A2EC568}">
  <ds:schemaRefs>
    <ds:schemaRef ds:uri="http://schemas.microsoft.com/office/2006/metadata/properties"/>
    <ds:schemaRef ds:uri="http://purl.org/dc/terms/"/>
    <ds:schemaRef ds:uri="b063eb50-0e59-406f-a950-1d3c0f8dc529"/>
    <ds:schemaRef ds:uri="http://schemas.microsoft.com/office/2006/documentManagement/types"/>
    <ds:schemaRef ds:uri="fc179fd8-1b16-4818-8575-2e3120018497"/>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70A97D2-BAD3-46D8-9AB4-189C4603A5F5}">
  <ds:schemaRefs>
    <ds:schemaRef ds:uri="http://schemas.microsoft.com/sharepoint/v3/contenttype/forms"/>
  </ds:schemaRefs>
</ds:datastoreItem>
</file>

<file path=customXml/itemProps3.xml><?xml version="1.0" encoding="utf-8"?>
<ds:datastoreItem xmlns:ds="http://schemas.openxmlformats.org/officeDocument/2006/customXml" ds:itemID="{40E916E8-15C2-4AAA-93DB-03C60FF23C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79fd8-1b16-4818-8575-2e3120018497"/>
    <ds:schemaRef ds:uri="b063eb50-0e59-406f-a950-1d3c0f8dc5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714</TotalTime>
  <Words>1089</Words>
  <Application>Microsoft Office PowerPoint</Application>
  <PresentationFormat>Panorámica</PresentationFormat>
  <Paragraphs>234</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Arial</vt:lpstr>
      <vt:lpstr>Arial Narrow</vt:lpstr>
      <vt:lpstr>Calibri</vt:lpstr>
      <vt:lpstr>Calibri Light</vt:lpstr>
      <vt:lpstr>Wingdings</vt:lpstr>
      <vt:lpstr>Tema de Office</vt:lpstr>
      <vt:lpstr>1_Tema de Office</vt:lpstr>
      <vt:lpstr>Contexto nacional de la financiación de las áreas protegidas.   Retos de financiación</vt:lpstr>
      <vt:lpstr>Contenido</vt:lpstr>
      <vt:lpstr>Presentación de PowerPoint</vt:lpstr>
      <vt:lpstr>2. La brecha financiera del SINAP</vt:lpstr>
      <vt:lpstr>3. La brecha financiera de las áreas protegidas del SPNN</vt:lpstr>
      <vt:lpstr>4. Mecanismos de financiación</vt:lpstr>
      <vt:lpstr>4. Mecanismos de financiación</vt:lpstr>
      <vt:lpstr>3. Mecanismos de financiación</vt:lpstr>
      <vt:lpstr>Somos la gente de  la conservación</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ENRIQUE PATINO OSPINA</dc:creator>
  <cp:lastModifiedBy>CM Tamayo</cp:lastModifiedBy>
  <cp:revision>89</cp:revision>
  <dcterms:created xsi:type="dcterms:W3CDTF">2018-12-07T22:09:04Z</dcterms:created>
  <dcterms:modified xsi:type="dcterms:W3CDTF">2019-11-17T16:51:56Z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0x010100D80FF37ACF2DA54F8997636A77FC51E7</vt:lpwstr>
  </property>
</Properties>
</file>