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0" r:id="rId2"/>
    <p:sldId id="356" r:id="rId3"/>
    <p:sldId id="1209" r:id="rId4"/>
    <p:sldId id="280" r:id="rId5"/>
    <p:sldId id="1211" r:id="rId6"/>
    <p:sldId id="1113" r:id="rId7"/>
    <p:sldId id="1210" r:id="rId8"/>
    <p:sldId id="1212" r:id="rId9"/>
    <p:sldId id="1213" r:id="rId10"/>
    <p:sldId id="278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1"/>
  </p:normalViewPr>
  <p:slideViewPr>
    <p:cSldViewPr snapToGrid="0" snapToObjects="1">
      <p:cViewPr varScale="1">
        <p:scale>
          <a:sx n="69" d="100"/>
          <a:sy n="6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32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USD/Ha</a:t>
            </a:r>
            <a:r>
              <a:rPr lang="en-US" dirty="0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32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Hoja1!$G$18</c:f>
              <c:strCache>
                <c:ptCount val="1"/>
                <c:pt idx="0">
                  <c:v>USD/Ha.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8.3333333333333332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F9-4EB5-891E-B555250E0849}"/>
                </c:ext>
              </c:extLst>
            </c:dLbl>
            <c:dLbl>
              <c:idx val="2"/>
              <c:layout>
                <c:manualLayout>
                  <c:x val="-8.3333333333333835E-3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F9-4EB5-891E-B555250E0849}"/>
                </c:ext>
              </c:extLst>
            </c:dLbl>
            <c:dLbl>
              <c:idx val="3"/>
              <c:layout>
                <c:manualLayout>
                  <c:x val="-2.3639908082029166E-2"/>
                  <c:y val="-5.8469247288145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F9-4EB5-891E-B555250E0849}"/>
                </c:ext>
              </c:extLst>
            </c:dLbl>
            <c:dLbl>
              <c:idx val="4"/>
              <c:layout>
                <c:manualLayout>
                  <c:x val="-4.4444444444444446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F9-4EB5-891E-B555250E0849}"/>
                </c:ext>
              </c:extLst>
            </c:dLbl>
            <c:dLbl>
              <c:idx val="5"/>
              <c:layout>
                <c:manualLayout>
                  <c:x val="-4.4444462595702505E-2"/>
                  <c:y val="-6.45557941620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F9-4EB5-891E-B555250E0849}"/>
                </c:ext>
              </c:extLst>
            </c:dLbl>
            <c:dLbl>
              <c:idx val="6"/>
              <c:layout>
                <c:manualLayout>
                  <c:x val="-4.238126354537633E-2"/>
                  <c:y val="-6.7663797270096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F9-4EB5-891E-B555250E0849}"/>
                </c:ext>
              </c:extLst>
            </c:dLbl>
            <c:dLbl>
              <c:idx val="7"/>
              <c:layout>
                <c:manualLayout>
                  <c:x val="-3.4021847089275574E-2"/>
                  <c:y val="-5.642499371896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F9-4EB5-891E-B555250E0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Hoja1!$D$19:$D$26</c:f>
              <c:strCache>
                <c:ptCount val="8"/>
                <c:pt idx="0">
                  <c:v>Costa Rica </c:v>
                </c:pt>
                <c:pt idx="1">
                  <c:v>Belice</c:v>
                </c:pt>
                <c:pt idx="2">
                  <c:v>Guatemala</c:v>
                </c:pt>
                <c:pt idx="3">
                  <c:v>Colombia</c:v>
                </c:pt>
                <c:pt idx="4">
                  <c:v>Chile</c:v>
                </c:pt>
                <c:pt idx="5">
                  <c:v>Ecuador</c:v>
                </c:pt>
                <c:pt idx="6">
                  <c:v>Perú </c:v>
                </c:pt>
                <c:pt idx="7">
                  <c:v>México</c:v>
                </c:pt>
              </c:strCache>
            </c:strRef>
          </c:cat>
          <c:val>
            <c:numRef>
              <c:f>Hoja1!$G$19:$G$26</c:f>
              <c:numCache>
                <c:formatCode>0.00</c:formatCode>
                <c:ptCount val="8"/>
                <c:pt idx="0">
                  <c:v>63.636363636363633</c:v>
                </c:pt>
                <c:pt idx="1">
                  <c:v>11.834319526627219</c:v>
                </c:pt>
                <c:pt idx="2">
                  <c:v>7.2352941176470598</c:v>
                </c:pt>
                <c:pt idx="3">
                  <c:v>2.1126760563380285</c:v>
                </c:pt>
                <c:pt idx="4">
                  <c:v>1.8</c:v>
                </c:pt>
                <c:pt idx="5">
                  <c:v>1.5544041450777202</c:v>
                </c:pt>
                <c:pt idx="6">
                  <c:v>1.4690721649484537</c:v>
                </c:pt>
                <c:pt idx="7">
                  <c:v>0.44444444444444442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4F9-4EB5-891E-B555250E0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458991"/>
        <c:axId val="112575871"/>
      </c:lineChart>
      <c:catAx>
        <c:axId val="19345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112575871"/>
        <c:crosses val="autoZero"/>
        <c:auto val="1"/>
        <c:lblAlgn val="ctr"/>
        <c:lblOffset val="100"/>
        <c:noMultiLvlLbl val="0"/>
      </c:catAx>
      <c:valAx>
        <c:axId val="112575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193458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0C80E-A6B4-4547-AA1F-9C04A720B905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5CA7C-3B82-6D48-B660-7CB84B859C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78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14DC-B668-4A3E-8790-5FEB1C966F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Coral reefs are essential for coastal protection – a healthy coral reef can reduce 26% of economic losses caused by hurricanes and storms.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1B47-434E-4C55-8D82-515510535A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6526-0A2F-EC40-8660-7A1427EA62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4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F6AE6-3AB2-CB4E-9ACF-B0CF6E6FF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BC6F15-4B52-0747-A090-5AB725A3F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C626D4-F5B0-D944-8D9E-54EAF5D0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9C6C9-E75C-9D49-A740-FFF0CDD1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076733-C1F7-FE48-88C7-51615052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70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836CE-99B4-0D4D-895C-8911A5F5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405375-111C-CC41-9698-442822A73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FFE1D-8F67-8249-9B53-816155CB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42654-80F6-7A4C-9029-C5CA5111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4575AC-DF35-F044-9E8A-BF725576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03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219C56-8360-B042-8187-3DEEE7AC9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F282DD-E231-614C-8635-78DF47F96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6E798F-1209-D54C-97EF-17E9DD75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B53302-E982-FA42-ADCE-3A314CCD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955D96-47C1-1C49-883B-828B8734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91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washou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799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850901" y="2684464"/>
            <a:ext cx="10513484" cy="3489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1181100"/>
            <a:ext cx="10515600" cy="920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35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838200" y="1181100"/>
            <a:ext cx="10515600" cy="920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850901" y="2684464"/>
            <a:ext cx="10513484" cy="3489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73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33266-407F-FC47-B028-17366195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C054B8-7179-DE47-A335-695C62645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AB99C5-1D30-3648-867B-F0F2FC34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EF4B61-5FC9-F341-A25D-6EA5D1F5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739592-F481-2C47-A600-58FA5FCA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121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D264C-2460-9A40-8691-959C4004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469789-D160-BA4D-A468-A97D2976E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860DE0-EDC8-6A4A-91E8-B29D0146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F3474C-3049-4C4E-9DE8-3B7430F0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5D45C8-5AD1-F44E-94EB-E07C9913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9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32896-442B-144F-A131-044559B2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D836F4-98F5-EA4B-977C-ECD13E015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E966CD-B1F9-4340-A570-5206D4C42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C5233D-F988-994B-B22E-3C34D740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1DC359-E302-F945-BE39-C16E59FD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962F97-1473-4E46-8BE1-920AAA2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68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F42AF-3A88-7542-84AC-0B9035E5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8F2335-37F6-1A4C-BD80-DD9CB50EF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EEFC39-7FE4-B94C-BD41-C02C2BDB5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66628F-0C45-7C49-BF8F-82D117923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DC22D4E-7DF9-C342-97B0-203D44061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BC2BDF-F2D8-BE42-A77D-F769C2D8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D5FE76-996E-BF44-AE78-62643E85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551A15-C62A-764A-A249-62A22614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FE7BE-81DB-DF45-B438-BE811E0D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03EFCE-FC8A-5A4D-9C45-F152130C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24A80A-BF72-104D-873E-D86CA855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45E2DC-E50C-D443-9FF9-D6EA7A3E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738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272A2D-4972-7444-B38D-6874FD0C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52B2E6-EB7E-8A44-82D4-38D5621A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8D0256-6484-5241-BF17-F53310C4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15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A40B7-5705-3B4E-ABBC-C045B5E0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D7B32-B272-D743-BEAF-96432293A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8BCDAF-2E91-B64F-89AB-E2F45F46D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C8761D-5D21-D644-83E8-A5239E94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9DA0F-1169-4A41-AC55-ADDCA53A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406F5D-51C7-4E49-BF04-33668E90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30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737FA-2C62-1A4D-A680-6690351A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94508B-522E-5340-9BC8-6589F1022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C7F55C-2D86-E24C-9BCC-2BFD5B9CF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3D8E0F-7567-3947-BD2A-21AE1AA8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02BB84-9684-1B48-8F78-59BFB8DE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08C9E7-8F24-AF45-B761-FCDD29DB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049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7B64A8-7B5D-A74B-B75E-41DDBD5B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12F797-6166-B54D-95A2-82A8ED287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237DB-83B5-2949-BBD6-0FBD03C49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1ED5-AE8E-444F-9C98-C5AE2BC0A8FE}" type="datetimeFigureOut">
              <a:rPr lang="es-MX" smtClean="0"/>
              <a:t>18/11/2019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57ABC0-58F2-5440-8DDE-26A32D80C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B9AFE-A1DA-5343-B305-FCBA50678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CC7F1-B032-334F-A8CA-3EDDDFBD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971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hyperlink" Target="http://www.biodiversityfinance.net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15.svg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0217020-91BA-E842-B764-87E8DD12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361" y="5826410"/>
            <a:ext cx="1317302" cy="931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481" y="4277806"/>
            <a:ext cx="9307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El financiamiento de las Áreas Naturales Protegidas: Retos comunes en América Latina 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Mariana Bellot Rojas</a:t>
            </a:r>
          </a:p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Asesora Regional América Latina, BIOFIN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#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financefornature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#BIOFIN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308" y="32754"/>
            <a:ext cx="10857402" cy="418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3761" y="4732838"/>
            <a:ext cx="1175041" cy="1138631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82" y="4732838"/>
            <a:ext cx="843818" cy="1568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44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528" y="2"/>
            <a:ext cx="12594566" cy="6857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32809" y="3429001"/>
            <a:ext cx="6726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Mariana </a:t>
            </a:r>
            <a:r>
              <a:rPr lang="en-GB" sz="4400" b="1" dirty="0" err="1">
                <a:solidFill>
                  <a:schemeClr val="bg1"/>
                </a:solidFill>
              </a:rPr>
              <a:t>Bellot</a:t>
            </a:r>
            <a:endParaRPr lang="en-GB" sz="44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u="sng" dirty="0" err="1">
                <a:solidFill>
                  <a:schemeClr val="bg1"/>
                </a:solidFill>
              </a:rPr>
              <a:t>mariana.bellot@undp.org</a:t>
            </a:r>
            <a:endParaRPr lang="en-GB" sz="2000" u="sng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72535D0-5AC1-EE4F-AA8D-1E94C68DE6CF}"/>
              </a:ext>
            </a:extLst>
          </p:cNvPr>
          <p:cNvSpPr txBox="1"/>
          <p:nvPr/>
        </p:nvSpPr>
        <p:spPr>
          <a:xfrm>
            <a:off x="5194410" y="2039494"/>
            <a:ext cx="4765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2419448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322" y="1427692"/>
            <a:ext cx="5988677" cy="2946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¿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Cuántos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recursos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necesitamos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para </a:t>
            </a:r>
          </a:p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mantener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la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biodiversidad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nivel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global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050"/>
            <a:ext cx="12191999" cy="3619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AAA665-E5D9-B441-AD83-679AF280B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54" y="-16933"/>
            <a:ext cx="5988676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1EDE18-20D9-DC4E-B984-F51B2B5EEE22}"/>
              </a:ext>
            </a:extLst>
          </p:cNvPr>
          <p:cNvSpPr txBox="1"/>
          <p:nvPr/>
        </p:nvSpPr>
        <p:spPr>
          <a:xfrm>
            <a:off x="7095070" y="6512983"/>
            <a:ext cx="5096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Adaptado del </a:t>
            </a:r>
            <a:r>
              <a:rPr lang="es-MX" sz="1400" i="1" dirty="0">
                <a:solidFill>
                  <a:schemeClr val="bg1">
                    <a:lumMod val="50000"/>
                  </a:schemeClr>
                </a:solidFill>
              </a:rPr>
              <a:t>Global Canopy Program</a:t>
            </a: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, 2012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19162D-6D59-B942-927A-33EC317E6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945" y="4374092"/>
            <a:ext cx="1370856" cy="121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8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8ACC5C-186B-4555-95F3-91B0FEAEB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/>
          <a:stretch/>
        </p:blipFill>
        <p:spPr>
          <a:xfrm>
            <a:off x="4347755" y="-4013"/>
            <a:ext cx="5987143" cy="6862013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634B238-8E46-496A-AB2E-538CA108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60" y="137659"/>
            <a:ext cx="5167057" cy="1080198"/>
          </a:xfrm>
        </p:spPr>
        <p:txBody>
          <a:bodyPr>
            <a:noAutofit/>
          </a:bodyPr>
          <a:lstStyle/>
          <a:p>
            <a:pPr defTabSz="457200"/>
            <a:r>
              <a:rPr lang="en-US" sz="3750" b="1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Latha" panose="020B0604020202020204" pitchFamily="34" charset="0"/>
                <a:sym typeface="Helvetica Neue"/>
              </a:rPr>
              <a:t>Metodología</a:t>
            </a:r>
            <a:r>
              <a:rPr lang="en-US" sz="375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Latha" panose="020B0604020202020204" pitchFamily="34" charset="0"/>
                <a:sym typeface="Helvetica Neue"/>
              </a:rPr>
              <a:t> BIOFIN</a:t>
            </a:r>
          </a:p>
        </p:txBody>
      </p:sp>
      <p:pic>
        <p:nvPicPr>
          <p:cNvPr id="4" name="Marcador de contenido 10">
            <a:extLst>
              <a:ext uri="{FF2B5EF4-FFF2-40B4-BE49-F238E27FC236}">
                <a16:creationId xmlns:a16="http://schemas.microsoft.com/office/drawing/2014/main" id="{93D4DD9D-85EF-F84A-93F1-0FA68385A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93" y="1358694"/>
            <a:ext cx="2408284" cy="3361792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73C432-63E8-CD47-86EF-F4F04F22038B}"/>
              </a:ext>
            </a:extLst>
          </p:cNvPr>
          <p:cNvSpPr txBox="1"/>
          <p:nvPr/>
        </p:nvSpPr>
        <p:spPr>
          <a:xfrm>
            <a:off x="10334898" y="4720486"/>
            <a:ext cx="1963782" cy="3183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endParaRPr lang="es-MX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033F3A-376B-6349-B5AC-D219AF2A8613}"/>
              </a:ext>
            </a:extLst>
          </p:cNvPr>
          <p:cNvSpPr txBox="1"/>
          <p:nvPr/>
        </p:nvSpPr>
        <p:spPr>
          <a:xfrm>
            <a:off x="321460" y="4852975"/>
            <a:ext cx="3438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5"/>
              </a:rPr>
              <a:t>www.biodiversityfinance.net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9809F9E-35B2-EA44-94FC-F90C5C564347}"/>
              </a:ext>
            </a:extLst>
          </p:cNvPr>
          <p:cNvSpPr/>
          <p:nvPr/>
        </p:nvSpPr>
        <p:spPr>
          <a:xfrm>
            <a:off x="7081993" y="1295921"/>
            <a:ext cx="3547354" cy="336179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BE9E4E6-7F57-8544-ABF6-2B218DF06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7073" y="-30659"/>
            <a:ext cx="2002616" cy="141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FBA05-3631-094B-BCBB-16768BD048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951" y="202622"/>
            <a:ext cx="692805" cy="128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92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ÍTULO…"/>
          <p:cNvSpPr txBox="1"/>
          <p:nvPr/>
        </p:nvSpPr>
        <p:spPr>
          <a:xfrm>
            <a:off x="0" y="12841"/>
            <a:ext cx="9385242" cy="1373784"/>
          </a:xfrm>
          <a:prstGeom prst="rect">
            <a:avLst/>
          </a:prstGeom>
          <a:solidFill>
            <a:srgbClr val="2B539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2" tIns="45712" rIns="45712" bIns="45712" anchor="ctr">
            <a:normAutofit/>
          </a:bodyPr>
          <a:lstStyle/>
          <a:p>
            <a:pPr defTabSz="420624">
              <a:defRPr sz="8280" b="0">
                <a:latin typeface="Raleway Black"/>
                <a:ea typeface="Raleway Black"/>
                <a:cs typeface="Raleway Black"/>
                <a:sym typeface="Raleway Black"/>
              </a:defRPr>
            </a:pPr>
            <a:r>
              <a:rPr lang="es-MX" sz="3600" b="1" dirty="0">
                <a:solidFill>
                  <a:schemeClr val="bg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¿Cuánto gastamos en América Latina a favor de las Áreas Protegidas (USD/Ha)?</a:t>
            </a:r>
            <a:endParaRPr sz="3600" b="1" dirty="0">
              <a:solidFill>
                <a:schemeClr val="bg1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519AB47-7B88-42D8-97E7-4263475891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906453"/>
              </p:ext>
            </p:extLst>
          </p:nvPr>
        </p:nvGraphicFramePr>
        <p:xfrm>
          <a:off x="71450" y="1603255"/>
          <a:ext cx="11639903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22A68F-2087-954B-A44A-437C18FB6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073" y="-30659"/>
            <a:ext cx="2002616" cy="1416834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8B950513-E4A9-2444-A960-243C9FA67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951" y="202622"/>
            <a:ext cx="692805" cy="1288031"/>
          </a:xfrm>
          <a:prstGeom prst="rect">
            <a:avLst/>
          </a:prstGeom>
          <a:noFill/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D990E185-207D-AA46-89BA-E01EEC6E7FD4}"/>
              </a:ext>
            </a:extLst>
          </p:cNvPr>
          <p:cNvSpPr txBox="1"/>
          <p:nvPr/>
        </p:nvSpPr>
        <p:spPr>
          <a:xfrm>
            <a:off x="9995264" y="6280030"/>
            <a:ext cx="2449655" cy="5779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/>
              <a:t>Datos BIOFIN</a:t>
            </a:r>
          </a:p>
        </p:txBody>
      </p:sp>
    </p:spTree>
    <p:extLst>
      <p:ext uri="{BB962C8B-B14F-4D97-AF65-F5344CB8AC3E}">
        <p14:creationId xmlns:p14="http://schemas.microsoft.com/office/powerpoint/2010/main" val="397814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C7862-3714-9F4D-951E-58E4909D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540815" cy="1490653"/>
          </a:xfrm>
          <a:solidFill>
            <a:srgbClr val="2B5395"/>
          </a:solidFill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Necesidades de financiamiento por eje estratégico del PNGIBSE de Colombia y ENBIOMEX de México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1420EC1-BD3E-8345-A50D-5B8EE2724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0513" y="1490653"/>
            <a:ext cx="12453026" cy="292090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A47694-6CD6-1345-97AE-594F6D605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815" y="-36970"/>
            <a:ext cx="1925865" cy="136253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A5634D7-83BF-844A-9FD1-26CC945A5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951" y="202622"/>
            <a:ext cx="692805" cy="1288031"/>
          </a:xfrm>
          <a:prstGeom prst="rect">
            <a:avLst/>
          </a:prstGeom>
          <a:noFill/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3BE54F26-ED8F-A548-893E-4572DCFB683F}"/>
              </a:ext>
            </a:extLst>
          </p:cNvPr>
          <p:cNvGrpSpPr/>
          <p:nvPr/>
        </p:nvGrpSpPr>
        <p:grpSpPr>
          <a:xfrm>
            <a:off x="410818" y="4176955"/>
            <a:ext cx="11370364" cy="2596498"/>
            <a:chOff x="492361" y="4146861"/>
            <a:chExt cx="11370364" cy="2596498"/>
          </a:xfrm>
        </p:grpSpPr>
        <p:pic>
          <p:nvPicPr>
            <p:cNvPr id="9" name="Content Placeholder 3">
              <a:extLst>
                <a:ext uri="{FF2B5EF4-FFF2-40B4-BE49-F238E27FC236}">
                  <a16:creationId xmlns:a16="http://schemas.microsoft.com/office/drawing/2014/main" id="{94A14F17-9FDD-814C-B7E2-29533E60CBFE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789" y="4146861"/>
              <a:ext cx="5530936" cy="2596498"/>
            </a:xfrm>
            <a:prstGeom prst="rect">
              <a:avLst/>
            </a:prstGeom>
            <a:noFill/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D233ECF0-C73F-064F-9AF3-FBC1E0BDC0AC}"/>
                </a:ext>
              </a:extLst>
            </p:cNvPr>
            <p:cNvSpPr txBox="1"/>
            <p:nvPr/>
          </p:nvSpPr>
          <p:spPr>
            <a:xfrm>
              <a:off x="492361" y="5069328"/>
              <a:ext cx="58394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2400" b="1" dirty="0">
                  <a:solidFill>
                    <a:schemeClr val="accent6">
                      <a:lumMod val="50000"/>
                    </a:schemeClr>
                  </a:solidFill>
                </a:rPr>
                <a:t>MEXICO: Conservación es el eje que más recursos requiere, abarca el  75% de las necesidades de financiamiento.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51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1F3B53E-49F2-6D42-906A-A5202666D877}"/>
              </a:ext>
            </a:extLst>
          </p:cNvPr>
          <p:cNvSpPr/>
          <p:nvPr/>
        </p:nvSpPr>
        <p:spPr>
          <a:xfrm>
            <a:off x="331501" y="1830623"/>
            <a:ext cx="3039534" cy="3883883"/>
          </a:xfrm>
          <a:prstGeom prst="rect">
            <a:avLst/>
          </a:prstGeom>
          <a:solidFill>
            <a:srgbClr val="009DD9">
              <a:lumMod val="75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ha" panose="020B0604020202020204" pitchFamily="34" charset="0"/>
                <a:cs typeface="Latha" panose="020B0604020202020204" pitchFamily="34" charset="0"/>
              </a:rPr>
              <a:t>Enfoque de las soluciones de financiamiento identificadas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AA6B568-93B0-0849-B743-0351CFD68516}"/>
              </a:ext>
            </a:extLst>
          </p:cNvPr>
          <p:cNvSpPr/>
          <p:nvPr/>
        </p:nvSpPr>
        <p:spPr>
          <a:xfrm>
            <a:off x="8042626" y="4114257"/>
            <a:ext cx="2929390" cy="1472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</a:t>
            </a:r>
            <a:r>
              <a:rPr lang="es-ES" dirty="0">
                <a:latin typeface="Latha" panose="020B0604020202020204" pitchFamily="34" charset="0"/>
                <a:cs typeface="Latha" panose="020B0604020202020204" pitchFamily="34" charset="0"/>
              </a:rPr>
              <a:t>Alinear programas y presupuestos entre sectores</a:t>
            </a:r>
          </a:p>
        </p:txBody>
      </p:sp>
      <p:sp>
        <p:nvSpPr>
          <p:cNvPr id="7" name="Flecha cuádruple 6">
            <a:extLst>
              <a:ext uri="{FF2B5EF4-FFF2-40B4-BE49-F238E27FC236}">
                <a16:creationId xmlns:a16="http://schemas.microsoft.com/office/drawing/2014/main" id="{02DB20A1-B0F8-1A49-88FE-A9E661350FFD}"/>
              </a:ext>
            </a:extLst>
          </p:cNvPr>
          <p:cNvSpPr/>
          <p:nvPr/>
        </p:nvSpPr>
        <p:spPr>
          <a:xfrm>
            <a:off x="3887349" y="1767705"/>
            <a:ext cx="7407456" cy="4069697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EDE92D-C2F2-9245-80C6-6A204DB5AA45}"/>
              </a:ext>
            </a:extLst>
          </p:cNvPr>
          <p:cNvSpPr/>
          <p:nvPr/>
        </p:nvSpPr>
        <p:spPr>
          <a:xfrm>
            <a:off x="7979345" y="2066143"/>
            <a:ext cx="2929390" cy="1472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</a:t>
            </a:r>
            <a:r>
              <a:rPr lang="es-ES" dirty="0">
                <a:latin typeface="Latha" panose="020B0604020202020204" pitchFamily="34" charset="0"/>
                <a:cs typeface="Latha" panose="020B0604020202020204" pitchFamily="34" charset="0"/>
              </a:rPr>
              <a:t>Eficiencia: mejorar resultados, implementar mejor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6354DFE-0D29-A94B-BB05-62B1D4C98B69}"/>
              </a:ext>
            </a:extLst>
          </p:cNvPr>
          <p:cNvSpPr/>
          <p:nvPr/>
        </p:nvSpPr>
        <p:spPr>
          <a:xfrm>
            <a:off x="4298855" y="1976897"/>
            <a:ext cx="2929390" cy="14720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</a:t>
            </a:r>
            <a:r>
              <a:rPr lang="es-ES" dirty="0">
                <a:latin typeface="Latha" panose="020B0604020202020204" pitchFamily="34" charset="0"/>
                <a:cs typeface="Latha" panose="020B0604020202020204" pitchFamily="34" charset="0"/>
              </a:rPr>
              <a:t>Aumentar recursos a través de la diversificación de fuentes de financiamiento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A73D6F7-AA09-D842-A0AF-06A562E4A1C1}"/>
              </a:ext>
            </a:extLst>
          </p:cNvPr>
          <p:cNvSpPr/>
          <p:nvPr/>
        </p:nvSpPr>
        <p:spPr>
          <a:xfrm>
            <a:off x="4224132" y="4068223"/>
            <a:ext cx="2929390" cy="14720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</a:t>
            </a:r>
            <a:r>
              <a:rPr lang="es-ES" dirty="0">
                <a:latin typeface="Latha" panose="020B0604020202020204" pitchFamily="34" charset="0"/>
                <a:cs typeface="Latha" panose="020B0604020202020204" pitchFamily="34" charset="0"/>
              </a:rPr>
              <a:t>Reducir costos futuros por impactos negativos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FF5D7DC-641E-2F49-AF9D-221B63AD56B8}"/>
              </a:ext>
            </a:extLst>
          </p:cNvPr>
          <p:cNvSpPr/>
          <p:nvPr/>
        </p:nvSpPr>
        <p:spPr>
          <a:xfrm>
            <a:off x="10695408" y="1767705"/>
            <a:ext cx="688082" cy="7368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500" dirty="0">
              <a:solidFill>
                <a:schemeClr val="tx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C4CD45-B1A8-4745-BBAF-A5E0CFBDA883}"/>
              </a:ext>
            </a:extLst>
          </p:cNvPr>
          <p:cNvGrpSpPr/>
          <p:nvPr/>
        </p:nvGrpSpPr>
        <p:grpSpPr>
          <a:xfrm>
            <a:off x="3798664" y="1782980"/>
            <a:ext cx="688082" cy="736861"/>
            <a:chOff x="3798664" y="1782980"/>
            <a:chExt cx="688082" cy="736861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1628AE1-D76A-2745-8AD6-DD65B00833D7}"/>
                </a:ext>
              </a:extLst>
            </p:cNvPr>
            <p:cNvSpPr/>
            <p:nvPr/>
          </p:nvSpPr>
          <p:spPr>
            <a:xfrm>
              <a:off x="3798664" y="1782980"/>
              <a:ext cx="688082" cy="736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500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12" descr="Related image">
              <a:extLst>
                <a:ext uri="{FF2B5EF4-FFF2-40B4-BE49-F238E27FC236}">
                  <a16:creationId xmlns:a16="http://schemas.microsoft.com/office/drawing/2014/main" id="{0F96C319-B176-FA47-ACAB-7E94CF910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437" y="1967295"/>
              <a:ext cx="381668" cy="440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id="{237709FF-4DB9-4349-B64F-640C78FA3E83}"/>
              </a:ext>
            </a:extLst>
          </p:cNvPr>
          <p:cNvSpPr/>
          <p:nvPr/>
        </p:nvSpPr>
        <p:spPr>
          <a:xfrm>
            <a:off x="10717858" y="5006122"/>
            <a:ext cx="688082" cy="7368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500" dirty="0">
              <a:solidFill>
                <a:schemeClr val="tx1"/>
              </a:solidFill>
            </a:endParaRPr>
          </a:p>
        </p:txBody>
      </p:sp>
      <p:pic>
        <p:nvPicPr>
          <p:cNvPr id="19" name="Gráfico 18" descr="Tendencia al alza">
            <a:extLst>
              <a:ext uri="{FF2B5EF4-FFF2-40B4-BE49-F238E27FC236}">
                <a16:creationId xmlns:a16="http://schemas.microsoft.com/office/drawing/2014/main" id="{3EA84364-1775-4943-8F27-E7EE09CB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1606" y="1782980"/>
            <a:ext cx="538636" cy="622289"/>
          </a:xfrm>
          <a:prstGeom prst="rect">
            <a:avLst/>
          </a:prstGeom>
        </p:spPr>
      </p:pic>
      <p:pic>
        <p:nvPicPr>
          <p:cNvPr id="14" name="Gráfico 13" descr="Lista">
            <a:extLst>
              <a:ext uri="{FF2B5EF4-FFF2-40B4-BE49-F238E27FC236}">
                <a16:creationId xmlns:a16="http://schemas.microsoft.com/office/drawing/2014/main" id="{EB73F309-61A3-7040-B3A8-5CFF03E61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3188" y="5077991"/>
            <a:ext cx="513390" cy="59312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214C6C07-7F66-8746-BBF3-C0B24EBB0763}"/>
              </a:ext>
            </a:extLst>
          </p:cNvPr>
          <p:cNvGrpSpPr/>
          <p:nvPr/>
        </p:nvGrpSpPr>
        <p:grpSpPr>
          <a:xfrm>
            <a:off x="3954814" y="5180010"/>
            <a:ext cx="714092" cy="739525"/>
            <a:chOff x="5123439" y="6144222"/>
            <a:chExt cx="661123" cy="59263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46246A9-22E3-6444-B53E-8A0A06C15A75}"/>
                </a:ext>
              </a:extLst>
            </p:cNvPr>
            <p:cNvSpPr/>
            <p:nvPr/>
          </p:nvSpPr>
          <p:spPr>
            <a:xfrm>
              <a:off x="5123439" y="6146356"/>
              <a:ext cx="637043" cy="5904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500" dirty="0">
                <a:solidFill>
                  <a:schemeClr val="tx1"/>
                </a:solidFill>
              </a:endParaRPr>
            </a:p>
          </p:txBody>
        </p:sp>
        <p:pic>
          <p:nvPicPr>
            <p:cNvPr id="17" name="Gráfico 16" descr="Hucha">
              <a:extLst>
                <a:ext uri="{FF2B5EF4-FFF2-40B4-BE49-F238E27FC236}">
                  <a16:creationId xmlns:a16="http://schemas.microsoft.com/office/drawing/2014/main" id="{F5C58252-9923-2D4A-840F-A15622A9C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4065" y="6144222"/>
              <a:ext cx="590497" cy="590497"/>
            </a:xfrm>
            <a:prstGeom prst="rect">
              <a:avLst/>
            </a:prstGeom>
          </p:spPr>
        </p:pic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569D1F9F-3D48-3845-A2DE-47DECFA8D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8101" y="33743"/>
            <a:ext cx="1820560" cy="1288031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B903AFD-5800-6045-8A6B-708CE5C107E1}"/>
              </a:ext>
            </a:extLst>
          </p:cNvPr>
          <p:cNvSpPr txBox="1"/>
          <p:nvPr/>
        </p:nvSpPr>
        <p:spPr>
          <a:xfrm>
            <a:off x="0" y="0"/>
            <a:ext cx="8513965" cy="1077218"/>
          </a:xfrm>
          <a:prstGeom prst="rect">
            <a:avLst/>
          </a:prstGeom>
          <a:solidFill>
            <a:srgbClr val="2B5395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Metodología BIOFIN</a:t>
            </a:r>
          </a:p>
          <a:p>
            <a:endParaRPr lang="es-MX" sz="32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C6E5814B-32A3-DC4E-B3DE-1FB1886B0F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951" y="202622"/>
            <a:ext cx="692805" cy="128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69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F1C08E-7CD3-214B-A81B-4309691B126C}"/>
              </a:ext>
            </a:extLst>
          </p:cNvPr>
          <p:cNvSpPr txBox="1"/>
          <p:nvPr/>
        </p:nvSpPr>
        <p:spPr>
          <a:xfrm>
            <a:off x="134244" y="33986"/>
            <a:ext cx="8678174" cy="1077218"/>
          </a:xfrm>
          <a:prstGeom prst="rect">
            <a:avLst/>
          </a:prstGeom>
          <a:solidFill>
            <a:srgbClr val="2B5395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Retos y prioridades comunes en la mayor parte de los países BIOFIN de LATAM: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8BD452-D59B-5243-98C4-7C35D07F90AE}"/>
              </a:ext>
            </a:extLst>
          </p:cNvPr>
          <p:cNvSpPr txBox="1"/>
          <p:nvPr/>
        </p:nvSpPr>
        <p:spPr>
          <a:xfrm>
            <a:off x="293299" y="1490653"/>
            <a:ext cx="976510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342900"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r>
              <a:rPr lang="es-MX" sz="2400" dirty="0">
                <a:latin typeface="Avenir Book" panose="02000503020000020003" pitchFamily="2" charset="0"/>
              </a:rPr>
              <a:t>Dificultad en la planeación del gasto (estimación de necesidades de presupuesto y gasto es distinto a las necesidades a nivel AP)</a:t>
            </a:r>
          </a:p>
          <a:p>
            <a:pPr marL="457200">
              <a:buClr>
                <a:schemeClr val="accent1"/>
              </a:buClr>
            </a:pPr>
            <a:endParaRPr lang="es-MX" sz="2400" dirty="0">
              <a:latin typeface="Avenir Book" panose="02000503020000020003" pitchFamily="2" charset="0"/>
            </a:endParaRPr>
          </a:p>
          <a:p>
            <a:pPr marL="800100" indent="-342900"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r>
              <a:rPr lang="es-MX" sz="2400" dirty="0">
                <a:latin typeface="Avenir Book" panose="02000503020000020003" pitchFamily="2" charset="0"/>
              </a:rPr>
              <a:t>Dificultad en la ejecución del gasto público  (subejercicios presupuestales)</a:t>
            </a:r>
          </a:p>
          <a:p>
            <a:pPr marL="457200">
              <a:buClr>
                <a:schemeClr val="accent1"/>
              </a:buClr>
            </a:pPr>
            <a:endParaRPr lang="es-MX" sz="2400" dirty="0">
              <a:latin typeface="Avenir Book" panose="02000503020000020003" pitchFamily="2" charset="0"/>
            </a:endParaRPr>
          </a:p>
          <a:p>
            <a:pPr marL="914400" lvl="1" indent="-457200"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r>
              <a:rPr lang="es-MX" sz="2400" dirty="0">
                <a:latin typeface="Avenir Book" panose="02000503020000020003" pitchFamily="2" charset="0"/>
              </a:rPr>
              <a:t>Falta de capacidades en planeación presupuestaria</a:t>
            </a:r>
          </a:p>
          <a:p>
            <a:pPr marL="914400" lvl="1" indent="-457200"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s-MX" sz="2400" dirty="0">
              <a:latin typeface="Avenir Book" panose="02000503020000020003" pitchFamily="2" charset="0"/>
            </a:endParaRPr>
          </a:p>
          <a:p>
            <a:pPr marL="914400" lvl="1" indent="-457200"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r>
              <a:rPr lang="es-MX" sz="2400" dirty="0">
                <a:latin typeface="Avenir Book" panose="02000503020000020003" pitchFamily="2" charset="0"/>
              </a:rPr>
              <a:t>Poco conocimiento de los ciclos presupuestarios del estado</a:t>
            </a:r>
          </a:p>
          <a:p>
            <a:pPr marL="914400" lvl="1" indent="-457200"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s-MX" sz="2400" dirty="0">
              <a:latin typeface="Avenir Book" panose="02000503020000020003" pitchFamily="2" charset="0"/>
            </a:endParaRPr>
          </a:p>
          <a:p>
            <a:pPr marL="914400" lvl="1" indent="-457200"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r>
              <a:rPr lang="es-MX" sz="2400" dirty="0">
                <a:latin typeface="Avenir Book" panose="02000503020000020003" pitchFamily="2" charset="0"/>
              </a:rPr>
              <a:t>Falta de claridad en torno a la comunicación sobre los resultados obtenidoscon presupuesto</a:t>
            </a:r>
          </a:p>
          <a:p>
            <a:pPr marL="285750" indent="-285750">
              <a:buFontTx/>
              <a:buChar char="-"/>
            </a:pPr>
            <a:endParaRPr lang="es-MX" sz="2000" b="1" dirty="0"/>
          </a:p>
          <a:p>
            <a:pPr marL="285750" indent="-285750">
              <a:buFontTx/>
              <a:buChar char="-"/>
            </a:pPr>
            <a:endParaRPr lang="es-MX" sz="1600" dirty="0"/>
          </a:p>
          <a:p>
            <a:pPr marL="285750" indent="-285750">
              <a:buFontTx/>
              <a:buChar char="-"/>
            </a:pPr>
            <a:endParaRPr lang="es-MX" sz="1600" dirty="0"/>
          </a:p>
          <a:p>
            <a:endParaRPr lang="es-MX" sz="1600" dirty="0"/>
          </a:p>
          <a:p>
            <a:r>
              <a:rPr lang="es-MX" sz="1600" dirty="0"/>
              <a:t>- </a:t>
            </a:r>
          </a:p>
          <a:p>
            <a:pPr marL="285750" indent="-285750">
              <a:buFontTx/>
              <a:buChar char="-"/>
            </a:pPr>
            <a:endParaRPr lang="es-MX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6DAE76-3DB7-3F4C-A8DD-C02B13B9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815" y="-36970"/>
            <a:ext cx="1925865" cy="1362533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0EE1CA1C-A029-1A45-9CF6-28F6A98D2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951" y="202622"/>
            <a:ext cx="692805" cy="1288031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15D82D-CE2C-1047-80FA-17D0A1166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754" y="4330461"/>
            <a:ext cx="2527540" cy="25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9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A212BA-F521-4D41-99DB-E2282CF53BE2}"/>
              </a:ext>
            </a:extLst>
          </p:cNvPr>
          <p:cNvSpPr txBox="1"/>
          <p:nvPr/>
        </p:nvSpPr>
        <p:spPr>
          <a:xfrm>
            <a:off x="134244" y="33986"/>
            <a:ext cx="8678174" cy="1077218"/>
          </a:xfrm>
          <a:prstGeom prst="rect">
            <a:avLst/>
          </a:prstGeom>
          <a:solidFill>
            <a:srgbClr val="2B5395"/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Soluciones financieras para AP en implementación por otros países BIOFIN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DD48EB-9464-2E40-80BE-71387133B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815" y="-36970"/>
            <a:ext cx="1925865" cy="1362533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80E12AE2-94FC-744F-8C09-E4837D56C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951" y="202622"/>
            <a:ext cx="692805" cy="1288031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ADBD2B-E405-8C4A-933A-7C578063A3EA}"/>
              </a:ext>
            </a:extLst>
          </p:cNvPr>
          <p:cNvSpPr txBox="1"/>
          <p:nvPr/>
        </p:nvSpPr>
        <p:spPr>
          <a:xfrm>
            <a:off x="276043" y="1618492"/>
            <a:ext cx="6055743" cy="24314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México</a:t>
            </a:r>
          </a:p>
          <a:p>
            <a:pPr marL="342900" indent="-342900">
              <a:buClr>
                <a:schemeClr val="bg1"/>
              </a:buClr>
              <a:buFont typeface="Apple Symbols" panose="02000000000000000000" pitchFamily="2" charset="-79"/>
              <a:buChar char="⦿"/>
            </a:pPr>
            <a:r>
              <a:rPr lang="es-MX" sz="2000" dirty="0">
                <a:solidFill>
                  <a:schemeClr val="bg1"/>
                </a:solidFill>
              </a:rPr>
              <a:t>Revisión de presupuesto y partidas presupuestarias</a:t>
            </a:r>
          </a:p>
          <a:p>
            <a:pPr marL="342900" indent="-342900">
              <a:buClr>
                <a:schemeClr val="bg1"/>
              </a:buClr>
              <a:buFont typeface="Apple Symbols" panose="02000000000000000000" pitchFamily="2" charset="-79"/>
              <a:buChar char="⦿"/>
            </a:pPr>
            <a:r>
              <a:rPr lang="es-MX" sz="2000" dirty="0">
                <a:solidFill>
                  <a:schemeClr val="bg1"/>
                </a:solidFill>
              </a:rPr>
              <a:t>Desarrollo de capacidades en planeación presupuestal para proyecto de presupuesto 2020: desde oficinas regionales hasta oficinas centrales</a:t>
            </a:r>
          </a:p>
          <a:p>
            <a:pPr marL="342900" indent="-342900">
              <a:buClr>
                <a:schemeClr val="bg1"/>
              </a:buClr>
              <a:buFont typeface="Apple Symbols" panose="02000000000000000000" pitchFamily="2" charset="-79"/>
              <a:buChar char="⦿"/>
            </a:pPr>
            <a:r>
              <a:rPr lang="es-MX" sz="2000" dirty="0">
                <a:solidFill>
                  <a:schemeClr val="bg1"/>
                </a:solidFill>
              </a:rPr>
              <a:t>Apoyo en la negociación de devolución de entradas a Áreas Protegidas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9BE501-28CE-1749-B9F6-0EB073D98C84}"/>
              </a:ext>
            </a:extLst>
          </p:cNvPr>
          <p:cNvSpPr txBox="1"/>
          <p:nvPr/>
        </p:nvSpPr>
        <p:spPr>
          <a:xfrm>
            <a:off x="6604057" y="1565155"/>
            <a:ext cx="5415416" cy="2985433"/>
          </a:xfrm>
          <a:prstGeom prst="rect">
            <a:avLst/>
          </a:prstGeom>
          <a:solidFill>
            <a:schemeClr val="accent2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Costa Rica</a:t>
            </a:r>
          </a:p>
          <a:p>
            <a:pPr marL="342900" indent="-342900">
              <a:buClr>
                <a:schemeClr val="bg1"/>
              </a:buClr>
              <a:buFont typeface="Apple Symbols" panose="02000000000000000000" pitchFamily="2" charset="-79"/>
              <a:buChar char="⦿"/>
            </a:pPr>
            <a:r>
              <a:rPr lang="es-MX" sz="2000" dirty="0">
                <a:solidFill>
                  <a:schemeClr val="bg1"/>
                </a:solidFill>
              </a:rPr>
              <a:t>Revisión del marco jurídico para concesiones a privados de servicios no escenciales en Áreas Protegidas</a:t>
            </a:r>
          </a:p>
          <a:p>
            <a:pPr marL="342900" indent="-342900">
              <a:buClr>
                <a:schemeClr val="bg1"/>
              </a:buClr>
              <a:buFont typeface="Apple Symbols" panose="02000000000000000000" pitchFamily="2" charset="-79"/>
              <a:buChar char="⦿"/>
            </a:pPr>
            <a:r>
              <a:rPr lang="es-MX" sz="2000" dirty="0">
                <a:solidFill>
                  <a:schemeClr val="bg1"/>
                </a:solidFill>
              </a:rPr>
              <a:t>Desarrollo de modelo de negocio y licitación para concesiones turísticas</a:t>
            </a:r>
          </a:p>
          <a:p>
            <a:pPr marL="342900" indent="-342900">
              <a:buClr>
                <a:schemeClr val="bg1"/>
              </a:buClr>
              <a:buFont typeface="Apple Symbols" panose="02000000000000000000" pitchFamily="2" charset="-79"/>
              <a:buChar char="⦿"/>
            </a:pPr>
            <a:r>
              <a:rPr lang="es-MX" sz="2000" dirty="0">
                <a:solidFill>
                  <a:schemeClr val="bg1"/>
                </a:solidFill>
              </a:rPr>
              <a:t>Posible emisión de bono verde para levantar fondos para compra de tierras en Parques Nacionales con base en cobro de entradas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FBC95E-74E2-CD45-A9AE-C8EC535D7BB1}"/>
              </a:ext>
            </a:extLst>
          </p:cNvPr>
          <p:cNvSpPr txBox="1"/>
          <p:nvPr/>
        </p:nvSpPr>
        <p:spPr>
          <a:xfrm>
            <a:off x="224284" y="4793295"/>
            <a:ext cx="6159262" cy="1815882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Chile</a:t>
            </a:r>
          </a:p>
          <a:p>
            <a:pPr marL="342900" indent="-342900">
              <a:buClr>
                <a:schemeClr val="bg1"/>
              </a:buClr>
              <a:buFont typeface="Apple Symbols" panose="02000000000000000000" pitchFamily="2" charset="-79"/>
              <a:buChar char="⦿"/>
            </a:pPr>
            <a:r>
              <a:rPr lang="es-MX" sz="2000" dirty="0">
                <a:solidFill>
                  <a:schemeClr val="bg1"/>
                </a:solidFill>
              </a:rPr>
              <a:t>Estimación de necesidades financieras para manejo de sistema de áreas protegidas marinas</a:t>
            </a:r>
          </a:p>
          <a:p>
            <a:pPr marL="342900" indent="-342900">
              <a:buClr>
                <a:schemeClr val="bg1"/>
              </a:buClr>
              <a:buFont typeface="Apple Symbols" panose="02000000000000000000" pitchFamily="2" charset="-79"/>
              <a:buChar char="⦿"/>
            </a:pPr>
            <a:r>
              <a:rPr lang="es-MX" sz="2000" dirty="0">
                <a:solidFill>
                  <a:schemeClr val="bg1"/>
                </a:solidFill>
              </a:rPr>
              <a:t>Desarrollo de un nuevo programa presupuestario en presupuesto para manejo y conservación de AMP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43894D-0411-D74B-9FDD-EA404A3796BC}"/>
              </a:ext>
            </a:extLst>
          </p:cNvPr>
          <p:cNvSpPr txBox="1"/>
          <p:nvPr/>
        </p:nvSpPr>
        <p:spPr>
          <a:xfrm>
            <a:off x="6642341" y="4977961"/>
            <a:ext cx="5415415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CUBA</a:t>
            </a:r>
          </a:p>
          <a:p>
            <a:pPr marL="342900" indent="-342900">
              <a:buClr>
                <a:schemeClr val="bg1"/>
              </a:buClr>
              <a:buFont typeface="Apple Symbols" panose="02000000000000000000" pitchFamily="2" charset="-79"/>
              <a:buChar char="⦿"/>
            </a:pPr>
            <a:r>
              <a:rPr lang="es-MX" sz="2000" dirty="0">
                <a:solidFill>
                  <a:schemeClr val="bg1"/>
                </a:solidFill>
              </a:rPr>
              <a:t>Pilotaje por primera vez de cobro de entradas a dos  AP</a:t>
            </a:r>
          </a:p>
          <a:p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24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A27E3E-BFED-BB49-B1EF-DF22CF487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231" y="421183"/>
            <a:ext cx="4316217" cy="60156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A01325-46AC-214E-9DFA-FED6B9497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037" y="121963"/>
            <a:ext cx="1539797" cy="1089393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87FAA52-F1D8-E441-9194-CFDC01C7C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834" y="202623"/>
            <a:ext cx="553922" cy="1029826"/>
          </a:xfrm>
          <a:prstGeom prst="rect">
            <a:avLst/>
          </a:prstGeom>
          <a:noFill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11D1E6C-8973-CE4A-835C-1F0611967C0E}"/>
              </a:ext>
            </a:extLst>
          </p:cNvPr>
          <p:cNvSpPr/>
          <p:nvPr/>
        </p:nvSpPr>
        <p:spPr>
          <a:xfrm>
            <a:off x="8924614" y="6314549"/>
            <a:ext cx="3273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www.biodiversityfinance.net</a:t>
            </a:r>
          </a:p>
        </p:txBody>
      </p:sp>
    </p:spTree>
    <p:extLst>
      <p:ext uri="{BB962C8B-B14F-4D97-AF65-F5344CB8AC3E}">
        <p14:creationId xmlns:p14="http://schemas.microsoft.com/office/powerpoint/2010/main" val="3628394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413</Words>
  <Application>Microsoft Office PowerPoint</Application>
  <PresentationFormat>Panorámica</PresentationFormat>
  <Paragraphs>65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Apple Symbols</vt:lpstr>
      <vt:lpstr>Arial</vt:lpstr>
      <vt:lpstr>Avenir Book</vt:lpstr>
      <vt:lpstr>Calibri</vt:lpstr>
      <vt:lpstr>Calibri Light</vt:lpstr>
      <vt:lpstr>Helvetica Neue</vt:lpstr>
      <vt:lpstr>Latha</vt:lpstr>
      <vt:lpstr>Tema de Office</vt:lpstr>
      <vt:lpstr>Presentación de PowerPoint</vt:lpstr>
      <vt:lpstr>Presentación de PowerPoint</vt:lpstr>
      <vt:lpstr>Metodología BIOFIN</vt:lpstr>
      <vt:lpstr>Presentación de PowerPoint</vt:lpstr>
      <vt:lpstr>Necesidades de financiamiento por eje estratégico del PNGIBSE de Colombia y ENBIOMEX de México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Bellot</dc:creator>
  <cp:lastModifiedBy>CO150214</cp:lastModifiedBy>
  <cp:revision>3</cp:revision>
  <dcterms:created xsi:type="dcterms:W3CDTF">2019-11-18T02:43:30Z</dcterms:created>
  <dcterms:modified xsi:type="dcterms:W3CDTF">2019-11-18T13:48:46Z</dcterms:modified>
</cp:coreProperties>
</file>